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22" r:id="rId1"/>
    <p:sldMasterId id="2147483931" r:id="rId2"/>
    <p:sldMasterId id="2147483935" r:id="rId3"/>
    <p:sldMasterId id="2147483941" r:id="rId4"/>
  </p:sldMasterIdLst>
  <p:notesMasterIdLst>
    <p:notesMasterId r:id="rId60"/>
  </p:notesMasterIdLst>
  <p:handoutMasterIdLst>
    <p:handoutMasterId r:id="rId61"/>
  </p:handoutMasterIdLst>
  <p:sldIdLst>
    <p:sldId id="411" r:id="rId5"/>
    <p:sldId id="640" r:id="rId6"/>
    <p:sldId id="641" r:id="rId7"/>
    <p:sldId id="642" r:id="rId8"/>
    <p:sldId id="643" r:id="rId9"/>
    <p:sldId id="717" r:id="rId10"/>
    <p:sldId id="644" r:id="rId11"/>
    <p:sldId id="647" r:id="rId12"/>
    <p:sldId id="645" r:id="rId13"/>
    <p:sldId id="712" r:id="rId14"/>
    <p:sldId id="742" r:id="rId15"/>
    <p:sldId id="685" r:id="rId16"/>
    <p:sldId id="718" r:id="rId17"/>
    <p:sldId id="719" r:id="rId18"/>
    <p:sldId id="729" r:id="rId19"/>
    <p:sldId id="749" r:id="rId20"/>
    <p:sldId id="748" r:id="rId21"/>
    <p:sldId id="750" r:id="rId22"/>
    <p:sldId id="744" r:id="rId23"/>
    <p:sldId id="745" r:id="rId24"/>
    <p:sldId id="747" r:id="rId25"/>
    <p:sldId id="743" r:id="rId26"/>
    <p:sldId id="720" r:id="rId27"/>
    <p:sldId id="730" r:id="rId28"/>
    <p:sldId id="731" r:id="rId29"/>
    <p:sldId id="732" r:id="rId30"/>
    <p:sldId id="733" r:id="rId31"/>
    <p:sldId id="721" r:id="rId32"/>
    <p:sldId id="722" r:id="rId33"/>
    <p:sldId id="723" r:id="rId34"/>
    <p:sldId id="724" r:id="rId35"/>
    <p:sldId id="725" r:id="rId36"/>
    <p:sldId id="726" r:id="rId37"/>
    <p:sldId id="699" r:id="rId38"/>
    <p:sldId id="700" r:id="rId39"/>
    <p:sldId id="701" r:id="rId40"/>
    <p:sldId id="734" r:id="rId41"/>
    <p:sldId id="735" r:id="rId42"/>
    <p:sldId id="736" r:id="rId43"/>
    <p:sldId id="746" r:id="rId44"/>
    <p:sldId id="708" r:id="rId45"/>
    <p:sldId id="738" r:id="rId46"/>
    <p:sldId id="739" r:id="rId47"/>
    <p:sldId id="740" r:id="rId48"/>
    <p:sldId id="741" r:id="rId49"/>
    <p:sldId id="557" r:id="rId50"/>
    <p:sldId id="751" r:id="rId51"/>
    <p:sldId id="716" r:id="rId52"/>
    <p:sldId id="752" r:id="rId53"/>
    <p:sldId id="753" r:id="rId54"/>
    <p:sldId id="754" r:id="rId55"/>
    <p:sldId id="755" r:id="rId56"/>
    <p:sldId id="714" r:id="rId57"/>
    <p:sldId id="715" r:id="rId58"/>
    <p:sldId id="684" r:id="rId5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1pPr>
    <a:lvl2pPr marL="4572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2pPr>
    <a:lvl3pPr marL="9144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3pPr>
    <a:lvl4pPr marL="13716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4pPr>
    <a:lvl5pPr marL="1828800" algn="l" rtl="0" eaLnBrk="0" fontAlgn="base" hangingPunct="0">
      <a:spcBef>
        <a:spcPct val="0"/>
      </a:spcBef>
      <a:spcAft>
        <a:spcPct val="0"/>
      </a:spcAft>
      <a:defRPr sz="2400" kern="1200">
        <a:solidFill>
          <a:schemeClr val="tx1"/>
        </a:solidFill>
        <a:latin typeface="Arial"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Arial" pitchFamily="-110" charset="0"/>
        <a:ea typeface="ＭＳ Ｐゴシック" pitchFamily="-110" charset="-128"/>
        <a:cs typeface="ＭＳ Ｐゴシック" pitchFamily="-110"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73FF1D"/>
    <a:srgbClr val="162CFF"/>
    <a:srgbClr val="FF22FF"/>
    <a:srgbClr val="00B400"/>
    <a:srgbClr val="FF00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15" autoAdjust="0"/>
    <p:restoredTop sz="86421" autoAdjust="0"/>
  </p:normalViewPr>
  <p:slideViewPr>
    <p:cSldViewPr>
      <p:cViewPr varScale="1">
        <p:scale>
          <a:sx n="127" d="100"/>
          <a:sy n="127" d="100"/>
        </p:scale>
        <p:origin x="143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2328"/>
    </p:cViewPr>
  </p:sorterViewPr>
  <p:notesViewPr>
    <p:cSldViewPr snapToGrid="0" snapToObjects="1">
      <p:cViewPr varScale="1">
        <p:scale>
          <a:sx n="119" d="100"/>
          <a:sy n="119" d="100"/>
        </p:scale>
        <p:origin x="-215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23654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23654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E8A6F800-CDDD-F64D-8345-3276EAE11F47}" type="slidenum">
              <a:rPr lang="en-US"/>
              <a:pPr>
                <a:defRPr/>
              </a:pPr>
              <a:t>‹#›</a:t>
            </a:fld>
            <a:endParaRPr lang="en-US"/>
          </a:p>
        </p:txBody>
      </p:sp>
    </p:spTree>
    <p:extLst>
      <p:ext uri="{BB962C8B-B14F-4D97-AF65-F5344CB8AC3E}">
        <p14:creationId xmlns:p14="http://schemas.microsoft.com/office/powerpoint/2010/main" val="17752000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128"/>
                <a:cs typeface="ＭＳ Ｐゴシック" charset="-128"/>
              </a:defRPr>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charset="-128"/>
                <a:cs typeface="ＭＳ Ｐゴシック" charset="-128"/>
              </a:defRPr>
            </a:lvl1pPr>
          </a:lstStyle>
          <a:p>
            <a:pPr>
              <a:defRPr/>
            </a:pPr>
            <a:fld id="{3B4B0FE2-7B5A-884A-8D74-6477543280BC}" type="slidenum">
              <a:rPr lang="en-US"/>
              <a:pPr>
                <a:defRPr/>
              </a:pPr>
              <a:t>‹#›</a:t>
            </a:fld>
            <a:endParaRPr lang="en-US"/>
          </a:p>
        </p:txBody>
      </p:sp>
    </p:spTree>
    <p:extLst>
      <p:ext uri="{BB962C8B-B14F-4D97-AF65-F5344CB8AC3E}">
        <p14:creationId xmlns:p14="http://schemas.microsoft.com/office/powerpoint/2010/main" val="92785530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C6826539-A7D1-5342-BF55-B80EAFB479F5}" type="slidenum">
              <a:rPr lang="en-US"/>
              <a:pPr/>
              <a:t>1</a:t>
            </a:fld>
            <a:endParaRPr lang="en-US"/>
          </a:p>
        </p:txBody>
      </p:sp>
      <p:sp>
        <p:nvSpPr>
          <p:cNvPr id="18435" name="Rectangle 2"/>
          <p:cNvSpPr>
            <a:spLocks noGrp="1" noRot="1" noChangeAspect="1" noChangeArrowheads="1"/>
          </p:cNvSpPr>
          <p:nvPr>
            <p:ph type="sldImg"/>
          </p:nvPr>
        </p:nvSpPr>
        <p:spPr>
          <a:solidFill>
            <a:srgbClr val="FFFFFF"/>
          </a:solidFill>
          <a:ln/>
        </p:spPr>
      </p:sp>
      <p:sp>
        <p:nvSpPr>
          <p:cNvPr id="18436" name="Rectangle 3"/>
          <p:cNvSpPr>
            <a:spLocks noGrp="1" noChangeArrowheads="1"/>
          </p:cNvSpPr>
          <p:nvPr>
            <p:ph type="body" idx="1"/>
          </p:nvPr>
        </p:nvSpPr>
        <p:spPr>
          <a:xfrm>
            <a:off x="914400" y="4326125"/>
            <a:ext cx="5029200" cy="273546"/>
          </a:xfrm>
          <a:solidFill>
            <a:srgbClr val="FFFFFF"/>
          </a:solidFill>
          <a:ln>
            <a:solidFill>
              <a:srgbClr val="000000"/>
            </a:solid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18</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779894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19</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255469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20</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4630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21</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908426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22</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138938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23</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57229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24</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60787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25</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9132011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26</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245619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27</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79145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10</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899614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28</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64296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29</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47103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30</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2064657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31</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8510502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32</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5934904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33</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8315100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34</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598141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35</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56477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36</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7291840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37</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60497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11</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2640513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38</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2007356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39</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737041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40</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87952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41</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53791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42</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923968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43</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6672533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44</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84992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45</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429265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52</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19320131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53</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33731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12</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13820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C3ABB5B6-6889-E943-9E0D-14D5C4FD012F}" type="slidenum">
              <a:rPr lang="en-US" sz="1200"/>
              <a:pPr/>
              <a:t>54</a:t>
            </a:fld>
            <a:endParaRPr lang="en-US" sz="12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ヒラギノ角ゴ Pro W3" charset="0"/>
                <a:cs typeface="ヒラギノ角ゴ Pro W3" charset="0"/>
              </a:rPr>
              <a:t>Slide 7: GPS occultation forward operators</a:t>
            </a:r>
          </a:p>
          <a:p>
            <a:pPr eaLnBrk="1" hangingPunct="1"/>
            <a:r>
              <a:rPr lang="en-US">
                <a:latin typeface="Arial" charset="0"/>
                <a:ea typeface="ヒラギノ角ゴ Pro W3" charset="0"/>
                <a:cs typeface="ヒラギノ角ゴ Pro W3" charset="0"/>
              </a:rPr>
              <a:t>        Non-local refractivity : (Sokolovskiy et al., MWR 133, 2200-2212)</a:t>
            </a:r>
          </a:p>
          <a:p>
            <a:pPr eaLnBrk="1" hangingPunct="1"/>
            <a:r>
              <a:rPr lang="en-US">
                <a:latin typeface="Arial" charset="0"/>
                <a:ea typeface="ヒラギノ角ゴ Pro W3" charset="0"/>
                <a:cs typeface="ヒラギノ角ゴ Pro W3" charset="0"/>
              </a:rPr>
              <a:t>                NEED DETAILS OF ALGORITHM               step size???</a:t>
            </a:r>
          </a:p>
          <a:p>
            <a:pPr eaLnBrk="1" hangingPunct="1"/>
            <a:r>
              <a:rPr lang="en-US">
                <a:latin typeface="Arial" charset="0"/>
                <a:ea typeface="ヒラギノ角ゴ Pro W3" charset="0"/>
                <a:cs typeface="ヒラギノ角ゴ Pro W3" charset="0"/>
              </a:rPr>
              <a:t>                                upper limits</a:t>
            </a:r>
          </a:p>
          <a:p>
            <a:pPr eaLnBrk="1" hangingPunct="1"/>
            <a:r>
              <a:rPr lang="en-US">
                <a:latin typeface="Arial" charset="0"/>
                <a:ea typeface="ヒラギノ角ゴ Pro W3" charset="0"/>
                <a:cs typeface="ヒラギノ角ゴ Pro W3" charset="0"/>
              </a:rPr>
              <a:t>                                grid pictures for different latitudes</a:t>
            </a:r>
          </a:p>
          <a:p>
            <a:pPr eaLnBrk="1" hangingPunct="1"/>
            <a:r>
              <a:rPr lang="en-US">
                <a:latin typeface="Arial" charset="0"/>
                <a:ea typeface="ヒラギノ角ゴ Pro W3" charset="0"/>
                <a:cs typeface="ヒラギノ角ゴ Pro W3" charset="0"/>
              </a:rPr>
              <a:t>        Three pictures exist: ~jla/talks_and_meetings/2009/ams/cam_gps_talk/gps_lat*</a:t>
            </a:r>
          </a:p>
          <a:p>
            <a:pPr eaLnBrk="1" hangingPunct="1"/>
            <a:r>
              <a:rPr lang="en-US">
                <a:latin typeface="Arial" charset="0"/>
                <a:ea typeface="ヒラギノ角ゴ Pro W3" charset="0"/>
                <a:cs typeface="ヒラギノ角ゴ Pro W3" charset="0"/>
              </a:rPr>
              <a:t>        Expect minor differences with coarse grid, larger near poles</a:t>
            </a:r>
          </a:p>
        </p:txBody>
      </p:sp>
    </p:spTree>
    <p:extLst>
      <p:ext uri="{BB962C8B-B14F-4D97-AF65-F5344CB8AC3E}">
        <p14:creationId xmlns:p14="http://schemas.microsoft.com/office/powerpoint/2010/main" val="6415198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B4B0FE2-7B5A-884A-8D74-6477543280BC}" type="slidenum">
              <a:rPr lang="en-US" smtClean="0"/>
              <a:pPr>
                <a:defRPr/>
              </a:pPr>
              <a:t>55</a:t>
            </a:fld>
            <a:endParaRPr lang="en-US"/>
          </a:p>
        </p:txBody>
      </p:sp>
    </p:spTree>
    <p:extLst>
      <p:ext uri="{BB962C8B-B14F-4D97-AF65-F5344CB8AC3E}">
        <p14:creationId xmlns:p14="http://schemas.microsoft.com/office/powerpoint/2010/main" val="373150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13</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974484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14</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32719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15</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80679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16</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2491008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fld id="{7FB02AE2-4AC9-6248-BB5A-E18F752FF451}" type="slidenum">
              <a:rPr lang="en-US" sz="1200"/>
              <a:pPr/>
              <a:t>17</a:t>
            </a:fld>
            <a:endParaRPr lang="en-US" sz="1200"/>
          </a:p>
        </p:txBody>
      </p:sp>
      <p:sp>
        <p:nvSpPr>
          <p:cNvPr id="22531" name="Rectangle 1026"/>
          <p:cNvSpPr>
            <a:spLocks noGrp="1" noRot="1" noChangeAspect="1" noChangeArrowheads="1" noTextEdit="1"/>
          </p:cNvSpPr>
          <p:nvPr>
            <p:ph type="sldImg"/>
          </p:nvPr>
        </p:nvSpPr>
        <p:spPr>
          <a:ln/>
        </p:spPr>
      </p:sp>
      <p:sp>
        <p:nvSpPr>
          <p:cNvPr id="22532" name="Rectangle 1027"/>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975465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a:latin typeface="Calibri"/>
                <a:ea typeface="+mn-ea"/>
                <a:cs typeface="+mn-cs"/>
              </a:rPr>
              <a:t>ISDA Munich, 8 March 2018</a:t>
            </a:r>
            <a:endParaRPr lang="en-US" dirty="0">
              <a:latin typeface="Calibri"/>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p:cNvSpPr>
            <a:spLocks noGrp="1"/>
          </p:cNvSpPr>
          <p:nvPr>
            <p:ph type="sldNum" sz="quarter" idx="4"/>
          </p:nvPr>
        </p:nvSpPr>
        <p:spPr>
          <a:xfrm>
            <a:off x="6934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BFB56-707D-1643-86E9-FE28FF2C8F89}" type="slidenum">
              <a:rPr lang="en-US" smtClean="0"/>
              <a:pPr/>
              <a:t>‹#›</a:t>
            </a:fld>
            <a:endParaRPr lang="en-US" dirty="0"/>
          </a:p>
        </p:txBody>
      </p:sp>
      <p:sp>
        <p:nvSpPr>
          <p:cNvPr id="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a:t>ISDA Munich, 8 March 2018</a:t>
            </a:r>
            <a:endParaRPr lang="en-US" dirty="0"/>
          </a:p>
        </p:txBody>
      </p:sp>
    </p:spTree>
    <p:extLst>
      <p:ext uri="{BB962C8B-B14F-4D97-AF65-F5344CB8AC3E}">
        <p14:creationId xmlns:p14="http://schemas.microsoft.com/office/powerpoint/2010/main" val="32738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4840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2839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9286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4" name="Picture 8" descr="DARTspaghettiSquare"/>
          <p:cNvPicPr>
            <a:picLocks noChangeAspect="1" noChangeArrowheads="1"/>
          </p:cNvPicPr>
          <p:nvPr userDrawn="1"/>
        </p:nvPicPr>
        <p:blipFill>
          <a:blip r:embed="rId2"/>
          <a:srcRect/>
          <a:stretch>
            <a:fillRect/>
          </a:stretch>
        </p:blipFill>
        <p:spPr bwMode="auto">
          <a:xfrm>
            <a:off x="5015517" y="3988206"/>
            <a:ext cx="2989263" cy="1830388"/>
          </a:xfrm>
          <a:prstGeom prst="rect">
            <a:avLst/>
          </a:prstGeom>
          <a:noFill/>
          <a:ln w="9525">
            <a:noFill/>
            <a:miter lim="800000"/>
            <a:headEnd/>
            <a:tailEnd/>
          </a:ln>
        </p:spPr>
      </p:pic>
      <p:pic>
        <p:nvPicPr>
          <p:cNvPr id="15" name="Picture 9" descr="visitus914"/>
          <p:cNvPicPr>
            <a:picLocks noChangeAspect="1" noChangeArrowheads="1"/>
          </p:cNvPicPr>
          <p:nvPr userDrawn="1"/>
        </p:nvPicPr>
        <p:blipFill>
          <a:blip r:embed="rId3"/>
          <a:srcRect/>
          <a:stretch>
            <a:fillRect/>
          </a:stretch>
        </p:blipFill>
        <p:spPr bwMode="auto">
          <a:xfrm>
            <a:off x="1117146" y="3994557"/>
            <a:ext cx="2770188" cy="1824037"/>
          </a:xfrm>
          <a:prstGeom prst="rect">
            <a:avLst/>
          </a:prstGeom>
          <a:noFill/>
          <a:ln w="9525">
            <a:noFill/>
            <a:miter lim="800000"/>
            <a:headEnd/>
            <a:tailEnd/>
          </a:ln>
        </p:spPr>
      </p:pic>
      <p:sp>
        <p:nvSpPr>
          <p:cNvPr id="16" name="Title 5"/>
          <p:cNvSpPr>
            <a:spLocks noGrp="1"/>
          </p:cNvSpPr>
          <p:nvPr>
            <p:ph type="title"/>
          </p:nvPr>
        </p:nvSpPr>
        <p:spPr>
          <a:xfrm>
            <a:off x="0" y="2528662"/>
            <a:ext cx="9144000" cy="1143000"/>
          </a:xfrm>
        </p:spPr>
        <p:txBody>
          <a:bodyPr>
            <a:normAutofit fontScale="90000"/>
          </a:bodyPr>
          <a:lstStyle>
            <a:lvl1pPr>
              <a:defRPr sz="3200"/>
            </a:lvl1pPr>
          </a:lstStyle>
          <a:p>
            <a:r>
              <a:rPr lang="en-US"/>
              <a:t>Click to edit Master title style</a:t>
            </a:r>
            <a:endParaRPr lang="en-US" dirty="0"/>
          </a:p>
        </p:txBody>
      </p:sp>
      <p:sp>
        <p:nvSpPr>
          <p:cNvPr id="17" name="TextBox 16"/>
          <p:cNvSpPr txBox="1"/>
          <p:nvPr userDrawn="1"/>
        </p:nvSpPr>
        <p:spPr>
          <a:xfrm>
            <a:off x="622752" y="6224699"/>
            <a:ext cx="5288874" cy="553998"/>
          </a:xfrm>
          <a:prstGeom prst="rect">
            <a:avLst/>
          </a:prstGeom>
          <a:noFill/>
        </p:spPr>
        <p:txBody>
          <a:bodyPr wrap="square" rtlCol="0">
            <a:spAutoFit/>
          </a:bodyPr>
          <a:lstStyle/>
          <a:p>
            <a:pPr defTabSz="457200" eaLnBrk="1" fontAlgn="auto" hangingPunct="1">
              <a:spcBef>
                <a:spcPts val="0"/>
              </a:spcBef>
              <a:spcAft>
                <a:spcPts val="0"/>
              </a:spcAft>
            </a:pPr>
            <a:r>
              <a:rPr lang="en-US" sz="1000" dirty="0">
                <a:solidFill>
                  <a:prstClr val="black"/>
                </a:solidFill>
                <a:latin typeface="Calibri"/>
                <a:ea typeface="+mn-ea"/>
                <a:cs typeface="+mn-cs"/>
              </a:rPr>
              <a:t>The National Center for Atmospheric Research is sponsored by the National Science Foundation. Any opinions, findings and conclusions or recommendations expressed in this publication are those of the author(s) and do not necessarily reflect the views of the National Science Foundation.</a:t>
            </a:r>
          </a:p>
        </p:txBody>
      </p:sp>
      <p:sp>
        <p:nvSpPr>
          <p:cNvPr id="18" name="TextBox 17"/>
          <p:cNvSpPr txBox="1"/>
          <p:nvPr userDrawn="1"/>
        </p:nvSpPr>
        <p:spPr>
          <a:xfrm>
            <a:off x="8114374" y="6010420"/>
            <a:ext cx="904139" cy="246221"/>
          </a:xfrm>
          <a:prstGeom prst="rect">
            <a:avLst/>
          </a:prstGeom>
          <a:noFill/>
        </p:spPr>
        <p:txBody>
          <a:bodyPr wrap="none" rtlCol="0">
            <a:spAutoFit/>
          </a:bodyPr>
          <a:lstStyle/>
          <a:p>
            <a:pPr defTabSz="457200" eaLnBrk="1" fontAlgn="auto" hangingPunct="1">
              <a:spcBef>
                <a:spcPts val="0"/>
              </a:spcBef>
              <a:spcAft>
                <a:spcPts val="0"/>
              </a:spcAft>
            </a:pPr>
            <a:r>
              <a:rPr lang="en-US" sz="1000" dirty="0">
                <a:solidFill>
                  <a:prstClr val="black"/>
                </a:solidFill>
                <a:latin typeface="Calibri"/>
                <a:ea typeface="+mn-ea"/>
                <a:cs typeface="+mn-cs"/>
              </a:rPr>
              <a:t> ©UCAR 2014</a:t>
            </a:r>
          </a:p>
        </p:txBody>
      </p:sp>
      <p:pic>
        <p:nvPicPr>
          <p:cNvPr id="19" name="Picture 18" descr="DARTYellowWhit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399734" y="332083"/>
            <a:ext cx="6344532" cy="1874520"/>
          </a:xfrm>
          <a:prstGeom prst="rect">
            <a:avLst/>
          </a:prstGeom>
        </p:spPr>
      </p:pic>
      <p:pic>
        <p:nvPicPr>
          <p:cNvPr id="20" name="Picture 7" descr="nsf1"/>
          <p:cNvPicPr>
            <a:picLocks noChangeAspect="1" noChangeArrowheads="1"/>
          </p:cNvPicPr>
          <p:nvPr userDrawn="1"/>
        </p:nvPicPr>
        <p:blipFill>
          <a:blip r:embed="rId5"/>
          <a:srcRect/>
          <a:stretch>
            <a:fillRect/>
          </a:stretch>
        </p:blipFill>
        <p:spPr bwMode="auto">
          <a:xfrm>
            <a:off x="101576" y="6222806"/>
            <a:ext cx="554444" cy="557784"/>
          </a:xfrm>
          <a:prstGeom prst="rect">
            <a:avLst/>
          </a:prstGeom>
          <a:noFill/>
          <a:ln w="9525">
            <a:noFill/>
            <a:miter lim="800000"/>
            <a:headEnd/>
            <a:tailEnd/>
          </a:ln>
        </p:spPr>
      </p:pic>
      <p:pic>
        <p:nvPicPr>
          <p:cNvPr id="21" name="Picture 20" descr="ncar_ucar_logo_text.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767682" y="6244656"/>
            <a:ext cx="2250831" cy="512064"/>
          </a:xfrm>
          <a:prstGeom prst="rect">
            <a:avLst/>
          </a:prstGeom>
        </p:spPr>
      </p:pic>
    </p:spTree>
    <p:extLst>
      <p:ext uri="{BB962C8B-B14F-4D97-AF65-F5344CB8AC3E}">
        <p14:creationId xmlns:p14="http://schemas.microsoft.com/office/powerpoint/2010/main" val="225770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638425"/>
          </a:xfrm>
        </p:spPr>
        <p:txBody>
          <a:bodyPr>
            <a:noAutofit/>
          </a:bodyPr>
          <a:lstStyle>
            <a:lvl1pPr>
              <a:defRPr sz="3600"/>
            </a:lvl1pPr>
          </a:lstStyle>
          <a:p>
            <a:r>
              <a:rPr lang="en-US"/>
              <a:t>Click to edit Master title style</a:t>
            </a:r>
            <a:endParaRPr lang="en-US" dirty="0"/>
          </a:p>
        </p:txBody>
      </p:sp>
      <p:pic>
        <p:nvPicPr>
          <p:cNvPr id="3" name="Picture 2" descr="DARTYellowWhi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933" y="6339163"/>
            <a:ext cx="1528463" cy="451591"/>
          </a:xfrm>
          <a:prstGeom prst="rect">
            <a:avLst/>
          </a:prstGeom>
        </p:spPr>
      </p:pic>
      <p:sp>
        <p:nvSpPr>
          <p:cNvPr id="4" name="Slide Number Placeholder 3"/>
          <p:cNvSpPr>
            <a:spLocks noGrp="1"/>
          </p:cNvSpPr>
          <p:nvPr>
            <p:ph type="sldNum" sz="quarter" idx="12"/>
          </p:nvPr>
        </p:nvSpPr>
        <p:spPr>
          <a:xfrm>
            <a:off x="8246578" y="6492875"/>
            <a:ext cx="897421" cy="365125"/>
          </a:xfrm>
          <a:prstGeom prst="rect">
            <a:avLst/>
          </a:prstGeom>
        </p:spPr>
        <p:txBody>
          <a:bodyPr/>
          <a:lstStyle>
            <a:lvl1pPr>
              <a:defRPr>
                <a:solidFill>
                  <a:schemeClr val="bg1">
                    <a:lumMod val="50000"/>
                  </a:schemeClr>
                </a:solidFill>
              </a:defRPr>
            </a:lvl1pPr>
          </a:lstStyle>
          <a:p>
            <a:pPr algn="r" defTabSz="457200" eaLnBrk="1" fontAlgn="auto" hangingPunct="1">
              <a:spcBef>
                <a:spcPts val="0"/>
              </a:spcBef>
              <a:spcAft>
                <a:spcPts val="0"/>
              </a:spcAft>
            </a:pPr>
            <a:fld id="{283B4FF1-25A9-3741-B230-AA79218BFD91}" type="slidenum">
              <a:rPr lang="en-US" sz="1200" smtClean="0">
                <a:solidFill>
                  <a:prstClr val="white">
                    <a:lumMod val="50000"/>
                  </a:prstClr>
                </a:solidFill>
                <a:latin typeface="Calibri"/>
                <a:ea typeface="+mn-ea"/>
                <a:cs typeface="+mn-cs"/>
              </a:rPr>
              <a:pPr algn="r" defTabSz="457200" eaLnBrk="1" fontAlgn="auto" hangingPunct="1">
                <a:spcBef>
                  <a:spcPts val="0"/>
                </a:spcBef>
                <a:spcAft>
                  <a:spcPts val="0"/>
                </a:spcAft>
              </a:pPr>
              <a:t>‹#›</a:t>
            </a:fld>
            <a:r>
              <a:rPr lang="en-US" sz="1200" dirty="0">
                <a:solidFill>
                  <a:prstClr val="white">
                    <a:lumMod val="50000"/>
                  </a:prstClr>
                </a:solidFill>
                <a:latin typeface="Calibri"/>
                <a:ea typeface="+mn-ea"/>
                <a:cs typeface="+mn-cs"/>
              </a:rPr>
              <a:t> of 45</a:t>
            </a:r>
          </a:p>
        </p:txBody>
      </p:sp>
    </p:spTree>
    <p:extLst>
      <p:ext uri="{BB962C8B-B14F-4D97-AF65-F5344CB8AC3E}">
        <p14:creationId xmlns:p14="http://schemas.microsoft.com/office/powerpoint/2010/main" val="39266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7" name="Title 1"/>
          <p:cNvSpPr>
            <a:spLocks noGrp="1"/>
          </p:cNvSpPr>
          <p:nvPr>
            <p:ph type="title"/>
          </p:nvPr>
        </p:nvSpPr>
        <p:spPr>
          <a:xfrm>
            <a:off x="0" y="0"/>
            <a:ext cx="9144000" cy="638425"/>
          </a:xfrm>
        </p:spPr>
        <p:txBody>
          <a:bodyPr>
            <a:noAutofit/>
          </a:bodyPr>
          <a:lstStyle>
            <a:lvl1pPr>
              <a:defRPr sz="3600"/>
            </a:lvl1pPr>
          </a:lstStyle>
          <a:p>
            <a:r>
              <a:rPr lang="en-US"/>
              <a:t>Click to edit Master title style</a:t>
            </a:r>
            <a:endParaRPr lang="en-US" dirty="0"/>
          </a:p>
        </p:txBody>
      </p:sp>
    </p:spTree>
    <p:extLst>
      <p:ext uri="{BB962C8B-B14F-4D97-AF65-F5344CB8AC3E}">
        <p14:creationId xmlns:p14="http://schemas.microsoft.com/office/powerpoint/2010/main" val="3840674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pic>
        <p:nvPicPr>
          <p:cNvPr id="1031" name="Picture 7" descr="nsf1"/>
          <p:cNvPicPr>
            <a:picLocks noChangeAspect="1" noChangeArrowheads="1"/>
          </p:cNvPicPr>
          <p:nvPr/>
        </p:nvPicPr>
        <p:blipFill>
          <a:blip r:embed="rId4"/>
          <a:srcRect/>
          <a:stretch>
            <a:fillRect/>
          </a:stretch>
        </p:blipFill>
        <p:spPr bwMode="auto">
          <a:xfrm>
            <a:off x="2057400" y="6248400"/>
            <a:ext cx="503238" cy="506413"/>
          </a:xfrm>
          <a:prstGeom prst="rect">
            <a:avLst/>
          </a:prstGeom>
          <a:noFill/>
          <a:ln w="9525">
            <a:noFill/>
            <a:miter lim="800000"/>
            <a:headEnd/>
            <a:tailEnd/>
          </a:ln>
        </p:spPr>
      </p:pic>
      <p:pic>
        <p:nvPicPr>
          <p:cNvPr id="1032" name="Picture 8" descr="ncar-logo-med"/>
          <p:cNvPicPr>
            <a:picLocks noChangeAspect="1" noChangeArrowheads="1"/>
          </p:cNvPicPr>
          <p:nvPr/>
        </p:nvPicPr>
        <p:blipFill>
          <a:blip r:embed="rId5"/>
          <a:srcRect/>
          <a:stretch>
            <a:fillRect/>
          </a:stretch>
        </p:blipFill>
        <p:spPr bwMode="auto">
          <a:xfrm>
            <a:off x="685800" y="6324600"/>
            <a:ext cx="1231900" cy="347663"/>
          </a:xfrm>
          <a:prstGeom prst="rect">
            <a:avLst/>
          </a:prstGeom>
          <a:noFill/>
          <a:ln w="9525">
            <a:noFill/>
            <a:miter lim="800000"/>
            <a:headEnd/>
            <a:tailEnd/>
          </a:ln>
        </p:spPr>
      </p:pic>
      <p:pic>
        <p:nvPicPr>
          <p:cNvPr id="1033" name="Picture 9" descr="Dartboard7"/>
          <p:cNvPicPr>
            <a:picLocks noChangeAspect="1" noChangeArrowheads="1"/>
          </p:cNvPicPr>
          <p:nvPr/>
        </p:nvPicPr>
        <p:blipFill>
          <a:blip r:embed="rId6"/>
          <a:srcRect/>
          <a:stretch>
            <a:fillRect/>
          </a:stretch>
        </p:blipFill>
        <p:spPr bwMode="auto">
          <a:xfrm>
            <a:off x="6629400" y="6248400"/>
            <a:ext cx="1752600" cy="519113"/>
          </a:xfrm>
          <a:prstGeom prst="rect">
            <a:avLst/>
          </a:prstGeom>
          <a:noFill/>
          <a:ln w="9525">
            <a:noFill/>
            <a:miter lim="800000"/>
            <a:headEnd/>
            <a:tailEnd/>
          </a:ln>
        </p:spPr>
      </p:pic>
      <p:sp>
        <p:nvSpPr>
          <p:cNvPr id="1034" name="Rectangle 10"/>
          <p:cNvSpPr>
            <a:spLocks noChangeArrowheads="1"/>
          </p:cNvSpPr>
          <p:nvPr/>
        </p:nvSpPr>
        <p:spPr bwMode="auto">
          <a:xfrm>
            <a:off x="8458200" y="6324600"/>
            <a:ext cx="609600" cy="304800"/>
          </a:xfrm>
          <a:prstGeom prst="rect">
            <a:avLst/>
          </a:prstGeom>
          <a:noFill/>
          <a:ln w="9525">
            <a:noFill/>
            <a:miter lim="800000"/>
            <a:headEnd/>
            <a:tailEnd/>
          </a:ln>
        </p:spPr>
        <p:txBody>
          <a:bodyPr>
            <a:prstTxWarp prst="textNoShape">
              <a:avLst/>
            </a:prstTxWarp>
          </a:bodyPr>
          <a:lstStyle/>
          <a:p>
            <a:pPr algn="ctr">
              <a:defRPr/>
            </a:pPr>
            <a:r>
              <a:rPr lang="en-US" sz="1200" dirty="0"/>
              <a:t>pg </a:t>
            </a:r>
            <a:fld id="{36C93095-8263-124B-A941-6375B70BC881}" type="slidenum">
              <a:rPr lang="en-US" sz="1200"/>
              <a:pPr algn="ctr">
                <a:defRPr/>
              </a:pPr>
              <a:t>‹#›</a:t>
            </a:fld>
            <a:endParaRPr lang="en-US" sz="1400" dirty="0"/>
          </a:p>
        </p:txBody>
      </p:sp>
      <p:pic>
        <p:nvPicPr>
          <p:cNvPr id="11" name="Picture 7" descr="nsf1"/>
          <p:cNvPicPr>
            <a:picLocks noChangeAspect="1" noChangeArrowheads="1"/>
          </p:cNvPicPr>
          <p:nvPr userDrawn="1"/>
        </p:nvPicPr>
        <p:blipFill>
          <a:blip r:embed="rId4"/>
          <a:srcRect/>
          <a:stretch>
            <a:fillRect/>
          </a:stretch>
        </p:blipFill>
        <p:spPr bwMode="auto">
          <a:xfrm>
            <a:off x="2057400" y="6248400"/>
            <a:ext cx="503238" cy="506413"/>
          </a:xfrm>
          <a:prstGeom prst="rect">
            <a:avLst/>
          </a:prstGeom>
          <a:noFill/>
          <a:ln w="9525">
            <a:noFill/>
            <a:miter lim="800000"/>
            <a:headEnd/>
            <a:tailEnd/>
          </a:ln>
        </p:spPr>
      </p:pic>
      <p:pic>
        <p:nvPicPr>
          <p:cNvPr id="12" name="Picture 8" descr="ncar-logo-med"/>
          <p:cNvPicPr>
            <a:picLocks noChangeAspect="1" noChangeArrowheads="1"/>
          </p:cNvPicPr>
          <p:nvPr userDrawn="1"/>
        </p:nvPicPr>
        <p:blipFill>
          <a:blip r:embed="rId5"/>
          <a:srcRect/>
          <a:stretch>
            <a:fillRect/>
          </a:stretch>
        </p:blipFill>
        <p:spPr bwMode="auto">
          <a:xfrm>
            <a:off x="685800" y="6324600"/>
            <a:ext cx="1231900" cy="347663"/>
          </a:xfrm>
          <a:prstGeom prst="rect">
            <a:avLst/>
          </a:prstGeom>
          <a:noFill/>
          <a:ln w="9525">
            <a:noFill/>
            <a:miter lim="800000"/>
            <a:headEnd/>
            <a:tailEnd/>
          </a:ln>
        </p:spPr>
      </p:pic>
      <p:sp>
        <p:nvSpPr>
          <p:cNvPr id="14"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a:latin typeface="Calibri"/>
                <a:ea typeface="+mn-ea"/>
                <a:cs typeface="+mn-cs"/>
              </a:rPr>
              <a:t>ISDA Munich, 8 March 2018</a:t>
            </a:r>
            <a:endParaRPr lang="en-US" dirty="0">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930" r:id="rId1"/>
    <p:sldLayoutId id="2147483939" r:id="rId2"/>
  </p:sldLayoutIdLst>
  <p:hf sldNum="0" hdr="0" dt="0"/>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2pPr>
      <a:lvl3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3pPr>
      <a:lvl4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4pPr>
      <a:lvl5pPr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6pPr>
      <a:lvl7pPr marL="9144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7pPr>
      <a:lvl8pPr marL="13716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8pPr>
      <a:lvl9pPr marL="1828800" algn="ctr" rtl="0" eaLnBrk="1" fontAlgn="base" hangingPunct="1">
        <a:spcBef>
          <a:spcPct val="0"/>
        </a:spcBef>
        <a:spcAft>
          <a:spcPct val="0"/>
        </a:spcAft>
        <a:defRPr sz="2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200">
          <a:solidFill>
            <a:schemeClr val="tx1"/>
          </a:solidFill>
          <a:latin typeface="+mn-lt"/>
          <a:ea typeface="+mn-ea"/>
        </a:defRPr>
      </a:lvl2pPr>
      <a:lvl3pPr marL="1143000" indent="-228600" algn="l" rtl="0" eaLnBrk="1" fontAlgn="base" hangingPunct="1">
        <a:spcBef>
          <a:spcPct val="20000"/>
        </a:spcBef>
        <a:spcAft>
          <a:spcPct val="0"/>
        </a:spcAft>
        <a:buChar char="•"/>
        <a:defRPr sz="20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Dartboard7"/>
          <p:cNvPicPr>
            <a:picLocks noChangeAspect="1" noChangeArrowheads="1"/>
          </p:cNvPicPr>
          <p:nvPr userDrawn="1"/>
        </p:nvPicPr>
        <p:blipFill>
          <a:blip r:embed="rId3"/>
          <a:srcRect/>
          <a:stretch>
            <a:fillRect/>
          </a:stretch>
        </p:blipFill>
        <p:spPr bwMode="auto">
          <a:xfrm>
            <a:off x="6629400" y="6248400"/>
            <a:ext cx="1752600" cy="519113"/>
          </a:xfrm>
          <a:prstGeom prst="rect">
            <a:avLst/>
          </a:prstGeom>
          <a:noFill/>
          <a:ln w="9525">
            <a:noFill/>
            <a:miter lim="800000"/>
            <a:headEnd/>
            <a:tailEnd/>
          </a:ln>
        </p:spPr>
      </p:pic>
      <p:sp>
        <p:nvSpPr>
          <p:cNvPr id="13" name="Rectangle 10"/>
          <p:cNvSpPr>
            <a:spLocks noChangeArrowheads="1"/>
          </p:cNvSpPr>
          <p:nvPr userDrawn="1"/>
        </p:nvSpPr>
        <p:spPr bwMode="auto">
          <a:xfrm>
            <a:off x="8458200" y="6324600"/>
            <a:ext cx="609600" cy="304800"/>
          </a:xfrm>
          <a:prstGeom prst="rect">
            <a:avLst/>
          </a:prstGeom>
          <a:noFill/>
          <a:ln w="9525">
            <a:noFill/>
            <a:miter lim="800000"/>
            <a:headEnd/>
            <a:tailEnd/>
          </a:ln>
        </p:spPr>
        <p:txBody>
          <a:bodyPr>
            <a:prstTxWarp prst="textNoShape">
              <a:avLst/>
            </a:prstTxWarp>
          </a:bodyPr>
          <a:lstStyle/>
          <a:p>
            <a:pPr algn="ctr">
              <a:defRPr/>
            </a:pPr>
            <a:r>
              <a:rPr lang="en-US" sz="1200" dirty="0"/>
              <a:t>pg </a:t>
            </a:r>
            <a:fld id="{36C93095-8263-124B-A941-6375B70BC881}" type="slidenum">
              <a:rPr lang="en-US" sz="1200"/>
              <a:pPr algn="ctr">
                <a:defRPr/>
              </a:pPr>
              <a:t>‹#›</a:t>
            </a:fld>
            <a:endParaRPr lang="en-US" sz="1400" dirty="0"/>
          </a:p>
        </p:txBody>
      </p:sp>
      <p:pic>
        <p:nvPicPr>
          <p:cNvPr id="14" name="Picture 7" descr="nsf1"/>
          <p:cNvPicPr>
            <a:picLocks noChangeAspect="1" noChangeArrowheads="1"/>
          </p:cNvPicPr>
          <p:nvPr userDrawn="1"/>
        </p:nvPicPr>
        <p:blipFill>
          <a:blip r:embed="rId4"/>
          <a:srcRect/>
          <a:stretch>
            <a:fillRect/>
          </a:stretch>
        </p:blipFill>
        <p:spPr bwMode="auto">
          <a:xfrm>
            <a:off x="2057400" y="6248400"/>
            <a:ext cx="503238" cy="506413"/>
          </a:xfrm>
          <a:prstGeom prst="rect">
            <a:avLst/>
          </a:prstGeom>
          <a:noFill/>
          <a:ln w="9525">
            <a:noFill/>
            <a:miter lim="800000"/>
            <a:headEnd/>
            <a:tailEnd/>
          </a:ln>
        </p:spPr>
      </p:pic>
      <p:pic>
        <p:nvPicPr>
          <p:cNvPr id="15" name="Picture 8" descr="ncar-logo-med"/>
          <p:cNvPicPr>
            <a:picLocks noChangeAspect="1" noChangeArrowheads="1"/>
          </p:cNvPicPr>
          <p:nvPr userDrawn="1"/>
        </p:nvPicPr>
        <p:blipFill>
          <a:blip r:embed="rId5"/>
          <a:srcRect/>
          <a:stretch>
            <a:fillRect/>
          </a:stretch>
        </p:blipFill>
        <p:spPr bwMode="auto">
          <a:xfrm>
            <a:off x="685800" y="6324600"/>
            <a:ext cx="1231900" cy="347663"/>
          </a:xfrm>
          <a:prstGeom prst="rect">
            <a:avLst/>
          </a:prstGeom>
          <a:noFill/>
          <a:ln w="9525">
            <a:noFill/>
            <a:miter lim="800000"/>
            <a:headEnd/>
            <a:tailEnd/>
          </a:ln>
        </p:spPr>
      </p:pic>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a:latin typeface="Calibri"/>
                <a:ea typeface="+mn-ea"/>
                <a:cs typeface="+mn-cs"/>
              </a:rPr>
              <a:t>ISDA Munich, 8 March 2018</a:t>
            </a:r>
            <a:endParaRPr lang="en-US" dirty="0">
              <a:latin typeface="Calibri"/>
              <a:ea typeface="+mn-ea"/>
              <a:cs typeface="+mn-cs"/>
            </a:endParaRPr>
          </a:p>
        </p:txBody>
      </p:sp>
    </p:spTree>
    <p:extLst>
      <p:ext uri="{BB962C8B-B14F-4D97-AF65-F5344CB8AC3E}">
        <p14:creationId xmlns:p14="http://schemas.microsoft.com/office/powerpoint/2010/main" val="3038932172"/>
      </p:ext>
    </p:extLst>
  </p:cSld>
  <p:clrMap bg1="lt1" tx1="dk1" bg2="lt2" tx2="dk2" accent1="accent1" accent2="accent2" accent3="accent3" accent4="accent4" accent5="accent5" accent6="accent6" hlink="hlink" folHlink="folHlink"/>
  <p:sldLayoutIdLst>
    <p:sldLayoutId id="2147483932"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Dartboard7"/>
          <p:cNvPicPr>
            <a:picLocks noChangeAspect="1" noChangeArrowheads="1"/>
          </p:cNvPicPr>
          <p:nvPr userDrawn="1"/>
        </p:nvPicPr>
        <p:blipFill>
          <a:blip r:embed="rId4"/>
          <a:srcRect/>
          <a:stretch>
            <a:fillRect/>
          </a:stretch>
        </p:blipFill>
        <p:spPr bwMode="auto">
          <a:xfrm>
            <a:off x="6629400" y="6248400"/>
            <a:ext cx="1752600" cy="519113"/>
          </a:xfrm>
          <a:prstGeom prst="rect">
            <a:avLst/>
          </a:prstGeom>
          <a:noFill/>
          <a:ln w="9525">
            <a:noFill/>
            <a:miter lim="800000"/>
            <a:headEnd/>
            <a:tailEnd/>
          </a:ln>
        </p:spPr>
      </p:pic>
      <p:sp>
        <p:nvSpPr>
          <p:cNvPr id="13" name="Rectangle 10"/>
          <p:cNvSpPr>
            <a:spLocks noChangeArrowheads="1"/>
          </p:cNvSpPr>
          <p:nvPr userDrawn="1"/>
        </p:nvSpPr>
        <p:spPr bwMode="auto">
          <a:xfrm>
            <a:off x="8458200" y="6324600"/>
            <a:ext cx="609600" cy="304800"/>
          </a:xfrm>
          <a:prstGeom prst="rect">
            <a:avLst/>
          </a:prstGeom>
          <a:noFill/>
          <a:ln w="9525">
            <a:noFill/>
            <a:miter lim="800000"/>
            <a:headEnd/>
            <a:tailEnd/>
          </a:ln>
        </p:spPr>
        <p:txBody>
          <a:bodyPr>
            <a:prstTxWarp prst="textNoShape">
              <a:avLst/>
            </a:prstTxWarp>
          </a:bodyPr>
          <a:lstStyle/>
          <a:p>
            <a:pPr algn="ctr">
              <a:defRPr/>
            </a:pPr>
            <a:r>
              <a:rPr lang="en-US" sz="1200" dirty="0"/>
              <a:t>pg </a:t>
            </a:r>
            <a:fld id="{36C93095-8263-124B-A941-6375B70BC881}" type="slidenum">
              <a:rPr lang="en-US" sz="1200"/>
              <a:pPr algn="ctr">
                <a:defRPr/>
              </a:pPr>
              <a:t>‹#›</a:t>
            </a:fld>
            <a:endParaRPr lang="en-US" sz="1400" dirty="0"/>
          </a:p>
        </p:txBody>
      </p:sp>
      <p:pic>
        <p:nvPicPr>
          <p:cNvPr id="14" name="Picture 7" descr="nsf1"/>
          <p:cNvPicPr>
            <a:picLocks noChangeAspect="1" noChangeArrowheads="1"/>
          </p:cNvPicPr>
          <p:nvPr userDrawn="1"/>
        </p:nvPicPr>
        <p:blipFill>
          <a:blip r:embed="rId5"/>
          <a:srcRect/>
          <a:stretch>
            <a:fillRect/>
          </a:stretch>
        </p:blipFill>
        <p:spPr bwMode="auto">
          <a:xfrm>
            <a:off x="2057400" y="6248400"/>
            <a:ext cx="503238" cy="506413"/>
          </a:xfrm>
          <a:prstGeom prst="rect">
            <a:avLst/>
          </a:prstGeom>
          <a:noFill/>
          <a:ln w="9525">
            <a:noFill/>
            <a:miter lim="800000"/>
            <a:headEnd/>
            <a:tailEnd/>
          </a:ln>
        </p:spPr>
      </p:pic>
      <p:pic>
        <p:nvPicPr>
          <p:cNvPr id="15" name="Picture 8" descr="ncar-logo-med"/>
          <p:cNvPicPr>
            <a:picLocks noChangeAspect="1" noChangeArrowheads="1"/>
          </p:cNvPicPr>
          <p:nvPr userDrawn="1"/>
        </p:nvPicPr>
        <p:blipFill>
          <a:blip r:embed="rId6"/>
          <a:srcRect/>
          <a:stretch>
            <a:fillRect/>
          </a:stretch>
        </p:blipFill>
        <p:spPr bwMode="auto">
          <a:xfrm>
            <a:off x="685800" y="6324600"/>
            <a:ext cx="1231900" cy="347663"/>
          </a:xfrm>
          <a:prstGeom prst="rect">
            <a:avLst/>
          </a:prstGeom>
          <a:noFill/>
          <a:ln w="9525">
            <a:noFill/>
            <a:miter lim="800000"/>
            <a:headEnd/>
            <a:tailEnd/>
          </a:ln>
        </p:spPr>
      </p:pic>
      <p:sp>
        <p:nvSpPr>
          <p:cNvPr id="16"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solidFill>
              </a:defRPr>
            </a:lvl1pPr>
          </a:lstStyle>
          <a:p>
            <a:pPr defTabSz="457200" eaLnBrk="1" fontAlgn="auto" hangingPunct="1">
              <a:spcBef>
                <a:spcPts val="0"/>
              </a:spcBef>
              <a:spcAft>
                <a:spcPts val="0"/>
              </a:spcAft>
            </a:pPr>
            <a:r>
              <a:rPr lang="sk-SK">
                <a:latin typeface="Calibri"/>
                <a:ea typeface="+mn-ea"/>
                <a:cs typeface="+mn-cs"/>
              </a:rPr>
              <a:t>ISDA Munich, 8 March 2018</a:t>
            </a:r>
            <a:endParaRPr lang="en-US" dirty="0">
              <a:latin typeface="Calibri"/>
              <a:ea typeface="+mn-ea"/>
              <a:cs typeface="+mn-cs"/>
            </a:endParaRPr>
          </a:p>
        </p:txBody>
      </p:sp>
    </p:spTree>
    <p:extLst>
      <p:ext uri="{BB962C8B-B14F-4D97-AF65-F5344CB8AC3E}">
        <p14:creationId xmlns:p14="http://schemas.microsoft.com/office/powerpoint/2010/main" val="1683395917"/>
      </p:ext>
    </p:extLst>
  </p:cSld>
  <p:clrMap bg1="lt1" tx1="dk1" bg2="lt2" tx2="dk2" accent1="accent1" accent2="accent2" accent3="accent3" accent4="accent4" accent5="accent5" accent6="accent6" hlink="hlink" folHlink="folHlink"/>
  <p:sldLayoutIdLst>
    <p:sldLayoutId id="2147483936" r:id="rId1"/>
    <p:sldLayoutId id="2147483940" r:id="rId2"/>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1623"/>
            <a:ext cx="9144000" cy="1143000"/>
          </a:xfrm>
          <a:prstGeom prst="rect">
            <a:avLst/>
          </a:prstGeom>
          <a:solidFill>
            <a:srgbClr val="3366FF"/>
          </a:solidFill>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1956348"/>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Lst>
  <p:hf sldNum="0" hdr="0" dt="0"/>
  <p:txStyles>
    <p:titleStyle>
      <a:lvl1pPr algn="ctr" defTabSz="457200" rtl="0" eaLnBrk="1" latinLnBrk="0" hangingPunct="1">
        <a:spcBef>
          <a:spcPct val="0"/>
        </a:spcBef>
        <a:buNone/>
        <a:defRPr sz="4400" kern="1200">
          <a:solidFill>
            <a:schemeClr val="bg1"/>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8" descr="DARTspaghettiSquare"/>
          <p:cNvPicPr>
            <a:picLocks noChangeAspect="1" noChangeArrowheads="1"/>
          </p:cNvPicPr>
          <p:nvPr/>
        </p:nvPicPr>
        <p:blipFill>
          <a:blip r:embed="rId3"/>
          <a:srcRect/>
          <a:stretch>
            <a:fillRect/>
          </a:stretch>
        </p:blipFill>
        <p:spPr bwMode="auto">
          <a:xfrm>
            <a:off x="5489575" y="365125"/>
            <a:ext cx="2989263" cy="1830388"/>
          </a:xfrm>
          <a:prstGeom prst="rect">
            <a:avLst/>
          </a:prstGeom>
          <a:noFill/>
          <a:ln w="9525">
            <a:noFill/>
            <a:miter lim="800000"/>
            <a:headEnd/>
            <a:tailEnd/>
          </a:ln>
        </p:spPr>
      </p:pic>
      <p:pic>
        <p:nvPicPr>
          <p:cNvPr id="17412" name="Picture 9" descr="visitus914"/>
          <p:cNvPicPr>
            <a:picLocks noChangeAspect="1" noChangeArrowheads="1"/>
          </p:cNvPicPr>
          <p:nvPr/>
        </p:nvPicPr>
        <p:blipFill>
          <a:blip r:embed="rId4"/>
          <a:srcRect/>
          <a:stretch>
            <a:fillRect/>
          </a:stretch>
        </p:blipFill>
        <p:spPr bwMode="auto">
          <a:xfrm>
            <a:off x="533400" y="344488"/>
            <a:ext cx="2770188" cy="1824037"/>
          </a:xfrm>
          <a:prstGeom prst="rect">
            <a:avLst/>
          </a:prstGeom>
          <a:noFill/>
          <a:ln w="9525">
            <a:noFill/>
            <a:miter lim="800000"/>
            <a:headEnd/>
            <a:tailEnd/>
          </a:ln>
        </p:spPr>
      </p:pic>
      <p:sp>
        <p:nvSpPr>
          <p:cNvPr id="17413" name="Rectangle 10"/>
          <p:cNvSpPr>
            <a:spLocks noGrp="1" noChangeArrowheads="1"/>
          </p:cNvSpPr>
          <p:nvPr>
            <p:ph type="ctrTitle" idx="4294967295"/>
          </p:nvPr>
        </p:nvSpPr>
        <p:spPr>
          <a:xfrm>
            <a:off x="-76200" y="2438400"/>
            <a:ext cx="8991600" cy="1066800"/>
          </a:xfrm>
        </p:spPr>
        <p:txBody>
          <a:bodyPr/>
          <a:lstStyle/>
          <a:p>
            <a:r>
              <a:rPr lang="en-US" dirty="0"/>
              <a:t>Exploiting Nonlinear Relations between Observations and State Variables in Ensemble Filters</a:t>
            </a:r>
          </a:p>
        </p:txBody>
      </p:sp>
      <p:sp>
        <p:nvSpPr>
          <p:cNvPr id="4" name="Footer Placeholder 3"/>
          <p:cNvSpPr>
            <a:spLocks noGrp="1"/>
          </p:cNvSpPr>
          <p:nvPr>
            <p:ph type="ftr" sz="quarter" idx="3"/>
          </p:nvPr>
        </p:nvSpPr>
        <p:spPr/>
        <p:txBody>
          <a:bodyPr/>
          <a:lstStyle/>
          <a:p>
            <a:pPr defTabSz="457200" eaLnBrk="1" fontAlgn="auto" hangingPunct="1">
              <a:spcBef>
                <a:spcPts val="0"/>
              </a:spcBef>
              <a:spcAft>
                <a:spcPts val="0"/>
              </a:spcAft>
            </a:pPr>
            <a:r>
              <a:rPr lang="sk-SK">
                <a:latin typeface="Calibri"/>
                <a:ea typeface="+mn-ea"/>
                <a:cs typeface="+mn-cs"/>
              </a:rPr>
              <a:t>ISDA Munich, 8 March 2018</a:t>
            </a:r>
            <a:endParaRPr lang="en-US" dirty="0">
              <a:latin typeface="Calibri"/>
              <a:ea typeface="+mn-ea"/>
              <a:cs typeface="+mn-cs"/>
            </a:endParaRPr>
          </a:p>
        </p:txBody>
      </p:sp>
      <p:pic>
        <p:nvPicPr>
          <p:cNvPr id="8" name="Picture 4" descr="Dartboard7"/>
          <p:cNvPicPr>
            <a:picLocks noChangeAspect="1" noChangeArrowheads="1"/>
          </p:cNvPicPr>
          <p:nvPr/>
        </p:nvPicPr>
        <p:blipFill>
          <a:blip r:embed="rId5"/>
          <a:srcRect/>
          <a:stretch>
            <a:fillRect/>
          </a:stretch>
        </p:blipFill>
        <p:spPr bwMode="auto">
          <a:xfrm>
            <a:off x="2209800" y="4419600"/>
            <a:ext cx="5151120" cy="1524000"/>
          </a:xfrm>
          <a:prstGeom prst="rect">
            <a:avLst/>
          </a:prstGeom>
          <a:noFill/>
          <a:ln w="9525">
            <a:noFill/>
            <a:miter lim="800000"/>
            <a:headEnd/>
            <a:tailEnd/>
          </a:ln>
        </p:spPr>
      </p:pic>
      <p:sp>
        <p:nvSpPr>
          <p:cNvPr id="2" name="TextBox 1"/>
          <p:cNvSpPr txBox="1"/>
          <p:nvPr/>
        </p:nvSpPr>
        <p:spPr>
          <a:xfrm>
            <a:off x="1049416" y="3581400"/>
            <a:ext cx="6951584" cy="369332"/>
          </a:xfrm>
          <a:prstGeom prst="rect">
            <a:avLst/>
          </a:prstGeom>
          <a:noFill/>
        </p:spPr>
        <p:txBody>
          <a:bodyPr wrap="square" rtlCol="0">
            <a:spAutoFit/>
          </a:bodyPr>
          <a:lstStyle/>
          <a:p>
            <a:pPr algn="ctr"/>
            <a:r>
              <a:rPr lang="en-US" sz="1800" dirty="0"/>
              <a:t>Jeff Anderson, NCAR Data Assimilation Research Section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304800" y="675641"/>
            <a:ext cx="8458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dirty="0"/>
              <a:t>Standard ensemble filters just use bivariate sample linear regression to compute state increments.</a:t>
            </a:r>
          </a:p>
        </p:txBody>
      </p:sp>
      <p:cxnSp>
        <p:nvCxnSpPr>
          <p:cNvPr id="21512" name="Straight Arrow Connector 8"/>
          <p:cNvCxnSpPr>
            <a:cxnSpLocks noChangeShapeType="1"/>
          </p:cNvCxnSpPr>
          <p:nvPr/>
        </p:nvCxnSpPr>
        <p:spPr bwMode="auto">
          <a:xfrm rot="10800000" flipV="1">
            <a:off x="4648200" y="3276600"/>
            <a:ext cx="914400" cy="3048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Focus on the Regression Step</a:t>
            </a:r>
          </a:p>
        </p:txBody>
      </p:sp>
      <p:pic>
        <p:nvPicPr>
          <p:cNvPr id="10" name="Picture 9" descr="DataAssimilationDiagram_fram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6789928" cy="379069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8"/>
          <p:cNvSpPr txBox="1">
            <a:spLocks noChangeArrowheads="1"/>
          </p:cNvSpPr>
          <p:nvPr/>
        </p:nvSpPr>
        <p:spPr bwMode="auto">
          <a:xfrm>
            <a:off x="5791200" y="3352800"/>
            <a:ext cx="31242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dirty="0" err="1">
                <a:latin typeface="Symbol" charset="0"/>
              </a:rPr>
              <a:t>D</a:t>
            </a:r>
            <a:r>
              <a:rPr lang="en-US" dirty="0" err="1"/>
              <a:t>x</a:t>
            </a:r>
            <a:r>
              <a:rPr lang="en-US" baseline="-25000" dirty="0" err="1"/>
              <a:t>i,n</a:t>
            </a:r>
            <a:r>
              <a:rPr lang="en-US" dirty="0"/>
              <a:t>=</a:t>
            </a:r>
            <a:r>
              <a:rPr lang="en-US" dirty="0" err="1"/>
              <a:t>b</a:t>
            </a:r>
            <a:r>
              <a:rPr lang="en-US" dirty="0" err="1">
                <a:latin typeface="Symbol" charset="0"/>
              </a:rPr>
              <a:t>D</a:t>
            </a:r>
            <a:r>
              <a:rPr lang="en-US" dirty="0" err="1"/>
              <a:t>y</a:t>
            </a:r>
            <a:r>
              <a:rPr lang="en-US" baseline="-25000" dirty="0" err="1"/>
              <a:t>n</a:t>
            </a:r>
            <a:r>
              <a:rPr lang="en-US" baseline="-25000" dirty="0"/>
              <a:t>,</a:t>
            </a:r>
            <a:r>
              <a:rPr lang="en-US" dirty="0"/>
              <a:t> </a:t>
            </a:r>
          </a:p>
          <a:p>
            <a:r>
              <a:rPr lang="en-US" dirty="0"/>
              <a:t>          n=1,…N.</a:t>
            </a:r>
          </a:p>
          <a:p>
            <a:endParaRPr lang="en-US" sz="2000" dirty="0"/>
          </a:p>
          <a:p>
            <a:r>
              <a:rPr lang="en-US" dirty="0"/>
              <a:t>N is ensemble size.</a:t>
            </a:r>
          </a:p>
          <a:p>
            <a:r>
              <a:rPr lang="en-US" dirty="0"/>
              <a:t>b is regression    </a:t>
            </a:r>
          </a:p>
          <a:p>
            <a:r>
              <a:rPr lang="en-US" dirty="0"/>
              <a:t>    coefficient.</a:t>
            </a:r>
          </a:p>
        </p:txBody>
      </p:sp>
    </p:spTree>
    <p:extLst>
      <p:ext uri="{BB962C8B-B14F-4D97-AF65-F5344CB8AC3E}">
        <p14:creationId xmlns:p14="http://schemas.microsoft.com/office/powerpoint/2010/main" val="111275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304800" y="675641"/>
            <a:ext cx="8458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dirty="0"/>
              <a:t>Will examine two additional ways to increment state given observation increments. Both still bivariate.</a:t>
            </a:r>
          </a:p>
        </p:txBody>
      </p:sp>
      <p:cxnSp>
        <p:nvCxnSpPr>
          <p:cNvPr id="21512" name="Straight Arrow Connector 8"/>
          <p:cNvCxnSpPr>
            <a:cxnSpLocks noChangeShapeType="1"/>
          </p:cNvCxnSpPr>
          <p:nvPr/>
        </p:nvCxnSpPr>
        <p:spPr bwMode="auto">
          <a:xfrm rot="10800000" flipV="1">
            <a:off x="4648200" y="3276600"/>
            <a:ext cx="914400" cy="3048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Focus on the Regression Step</a:t>
            </a:r>
          </a:p>
        </p:txBody>
      </p:sp>
      <p:pic>
        <p:nvPicPr>
          <p:cNvPr id="10" name="Picture 9" descr="DataAssimilationDiagram_fram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6789928" cy="37906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62585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Nonlinear Regression Example</a:t>
            </a:r>
          </a:p>
        </p:txBody>
      </p:sp>
      <p:sp>
        <p:nvSpPr>
          <p:cNvPr id="4" name="TextBox 3"/>
          <p:cNvSpPr txBox="1"/>
          <p:nvPr/>
        </p:nvSpPr>
        <p:spPr>
          <a:xfrm>
            <a:off x="5105400" y="1066800"/>
            <a:ext cx="3733800" cy="4524315"/>
          </a:xfrm>
          <a:prstGeom prst="rect">
            <a:avLst/>
          </a:prstGeom>
          <a:noFill/>
        </p:spPr>
        <p:txBody>
          <a:bodyPr wrap="square" rtlCol="0">
            <a:spAutoFit/>
          </a:bodyPr>
          <a:lstStyle/>
          <a:p>
            <a:r>
              <a:rPr lang="en-US" dirty="0"/>
              <a:t>Try to exploit nonlinear prior relation between a state variable and an observation.</a:t>
            </a:r>
          </a:p>
          <a:p>
            <a:endParaRPr lang="en-US" dirty="0"/>
          </a:p>
          <a:p>
            <a:r>
              <a:rPr lang="en-US" dirty="0"/>
              <a:t>Example: Observation </a:t>
            </a:r>
            <a:r>
              <a:rPr lang="en-US" dirty="0" err="1"/>
              <a:t>y~log</a:t>
            </a:r>
            <a:r>
              <a:rPr lang="en-US" dirty="0"/>
              <a:t>(x). </a:t>
            </a:r>
          </a:p>
          <a:p>
            <a:endParaRPr lang="en-US" dirty="0"/>
          </a:p>
          <a:p>
            <a:r>
              <a:rPr lang="en-US" dirty="0"/>
              <a:t>Also relevant for variables that are log transformed for boundedness (like concentrations).</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t="12206" r="48333"/>
          <a:stretch/>
        </p:blipFill>
        <p:spPr>
          <a:xfrm>
            <a:off x="0" y="685800"/>
            <a:ext cx="4724400" cy="4932680"/>
          </a:xfrm>
          <a:prstGeom prst="rect">
            <a:avLst/>
          </a:prstGeom>
        </p:spPr>
      </p:pic>
    </p:spTree>
    <p:extLst>
      <p:ext uri="{BB962C8B-B14F-4D97-AF65-F5344CB8AC3E}">
        <p14:creationId xmlns:p14="http://schemas.microsoft.com/office/powerpoint/2010/main" val="1212330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Standard Ensemble Adjustment Filter (EAKF)</a:t>
            </a:r>
          </a:p>
        </p:txBody>
      </p:sp>
      <p:sp>
        <p:nvSpPr>
          <p:cNvPr id="4" name="TextBox 3"/>
          <p:cNvSpPr txBox="1"/>
          <p:nvPr/>
        </p:nvSpPr>
        <p:spPr>
          <a:xfrm>
            <a:off x="5105400" y="1066800"/>
            <a:ext cx="3733800" cy="4524315"/>
          </a:xfrm>
          <a:prstGeom prst="rect">
            <a:avLst/>
          </a:prstGeom>
          <a:noFill/>
        </p:spPr>
        <p:txBody>
          <a:bodyPr wrap="square" rtlCol="0">
            <a:spAutoFit/>
          </a:bodyPr>
          <a:lstStyle/>
          <a:p>
            <a:r>
              <a:rPr lang="en-US" dirty="0"/>
              <a:t>Try to exploit nonlinear prior relation between a state variable and an observation.</a:t>
            </a:r>
          </a:p>
          <a:p>
            <a:endParaRPr lang="en-US" dirty="0"/>
          </a:p>
          <a:p>
            <a:r>
              <a:rPr lang="en-US" dirty="0"/>
              <a:t>Example: Observation </a:t>
            </a:r>
            <a:r>
              <a:rPr lang="en-US" dirty="0" err="1"/>
              <a:t>y~log</a:t>
            </a:r>
            <a:r>
              <a:rPr lang="en-US" dirty="0"/>
              <a:t>(x). </a:t>
            </a:r>
          </a:p>
          <a:p>
            <a:endParaRPr lang="en-US" dirty="0"/>
          </a:p>
          <a:p>
            <a:r>
              <a:rPr lang="en-US" dirty="0"/>
              <a:t>Also relevant for variables that are log transformed for boundedness (like concentrations).</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t="12206"/>
          <a:stretch/>
        </p:blipFill>
        <p:spPr>
          <a:xfrm>
            <a:off x="0" y="685800"/>
            <a:ext cx="9144000" cy="4932680"/>
          </a:xfrm>
          <a:prstGeom prst="rect">
            <a:avLst/>
          </a:prstGeom>
        </p:spPr>
      </p:pic>
    </p:spTree>
    <p:extLst>
      <p:ext uri="{BB962C8B-B14F-4D97-AF65-F5344CB8AC3E}">
        <p14:creationId xmlns:p14="http://schemas.microsoft.com/office/powerpoint/2010/main" val="1941382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Standard Rank Histogram Filter (RHF)</a:t>
            </a:r>
          </a:p>
        </p:txBody>
      </p:sp>
      <p:sp>
        <p:nvSpPr>
          <p:cNvPr id="4" name="TextBox 3"/>
          <p:cNvSpPr txBox="1"/>
          <p:nvPr/>
        </p:nvSpPr>
        <p:spPr>
          <a:xfrm>
            <a:off x="5105400" y="1066800"/>
            <a:ext cx="3733800" cy="4524315"/>
          </a:xfrm>
          <a:prstGeom prst="rect">
            <a:avLst/>
          </a:prstGeom>
          <a:noFill/>
        </p:spPr>
        <p:txBody>
          <a:bodyPr wrap="square" rtlCol="0">
            <a:spAutoFit/>
          </a:bodyPr>
          <a:lstStyle/>
          <a:p>
            <a:r>
              <a:rPr lang="en-US" dirty="0"/>
              <a:t>Try to exploit nonlinear prior relation between a state variable and an observation.</a:t>
            </a:r>
          </a:p>
          <a:p>
            <a:endParaRPr lang="en-US" dirty="0"/>
          </a:p>
          <a:p>
            <a:r>
              <a:rPr lang="en-US" dirty="0"/>
              <a:t>Example: Observation </a:t>
            </a:r>
            <a:r>
              <a:rPr lang="en-US" dirty="0" err="1"/>
              <a:t>y~log</a:t>
            </a:r>
            <a:r>
              <a:rPr lang="en-US" dirty="0"/>
              <a:t>(x). </a:t>
            </a:r>
          </a:p>
          <a:p>
            <a:endParaRPr lang="en-US" dirty="0"/>
          </a:p>
          <a:p>
            <a:r>
              <a:rPr lang="en-US" dirty="0"/>
              <a:t>Also relevant for variables that are log transformed for boundedness (like concentrations).</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t="12206"/>
          <a:stretch/>
        </p:blipFill>
        <p:spPr>
          <a:xfrm>
            <a:off x="0" y="685800"/>
            <a:ext cx="9144000" cy="4932680"/>
          </a:xfrm>
          <a:prstGeom prst="rect">
            <a:avLst/>
          </a:prstGeom>
        </p:spPr>
      </p:pic>
    </p:spTree>
    <p:extLst>
      <p:ext uri="{BB962C8B-B14F-4D97-AF65-F5344CB8AC3E}">
        <p14:creationId xmlns:p14="http://schemas.microsoft.com/office/powerpoint/2010/main" val="1753045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Rank Regression</a:t>
            </a:r>
          </a:p>
        </p:txBody>
      </p:sp>
      <p:sp>
        <p:nvSpPr>
          <p:cNvPr id="3" name="TextBox 2"/>
          <p:cNvSpPr txBox="1"/>
          <p:nvPr/>
        </p:nvSpPr>
        <p:spPr>
          <a:xfrm>
            <a:off x="304800" y="838200"/>
            <a:ext cx="8382000" cy="1200329"/>
          </a:xfrm>
          <a:prstGeom prst="rect">
            <a:avLst/>
          </a:prstGeom>
          <a:noFill/>
        </p:spPr>
        <p:txBody>
          <a:bodyPr wrap="square" rtlCol="0">
            <a:spAutoFit/>
          </a:bodyPr>
          <a:lstStyle/>
          <a:p>
            <a:pPr marL="457200" indent="-457200">
              <a:lnSpc>
                <a:spcPct val="150000"/>
              </a:lnSpc>
              <a:buAutoNum type="arabicPeriod"/>
            </a:pPr>
            <a:r>
              <a:rPr lang="en-US" dirty="0"/>
              <a:t>Convert bivariate ensemble to bivariate rank ensemble.</a:t>
            </a:r>
          </a:p>
          <a:p>
            <a:pPr marL="457200" indent="-457200">
              <a:lnSpc>
                <a:spcPct val="150000"/>
              </a:lnSpc>
              <a:buAutoNum type="arabicPeriod"/>
            </a:pPr>
            <a:r>
              <a:rPr lang="en-US" dirty="0"/>
              <a:t>Do least squares on bivariate rank ensemble.</a:t>
            </a:r>
          </a:p>
        </p:txBody>
      </p:sp>
      <p:pic>
        <p:nvPicPr>
          <p:cNvPr id="6" name="Picture 5">
            <a:extLst>
              <a:ext uri="{FF2B5EF4-FFF2-40B4-BE49-F238E27FC236}">
                <a16:creationId xmlns:a16="http://schemas.microsoft.com/office/drawing/2014/main" id="{731CD46B-8EFF-CD42-A4A2-69DF730EE396}"/>
              </a:ext>
            </a:extLst>
          </p:cNvPr>
          <p:cNvPicPr>
            <a:picLocks noChangeAspect="1"/>
          </p:cNvPicPr>
          <p:nvPr/>
        </p:nvPicPr>
        <p:blipFill>
          <a:blip r:embed="rId3"/>
          <a:stretch>
            <a:fillRect/>
          </a:stretch>
        </p:blipFill>
        <p:spPr>
          <a:xfrm>
            <a:off x="0" y="2286000"/>
            <a:ext cx="4267200" cy="3200400"/>
          </a:xfrm>
          <a:prstGeom prst="rect">
            <a:avLst/>
          </a:prstGeom>
        </p:spPr>
      </p:pic>
      <p:pic>
        <p:nvPicPr>
          <p:cNvPr id="8" name="Picture 7">
            <a:extLst>
              <a:ext uri="{FF2B5EF4-FFF2-40B4-BE49-F238E27FC236}">
                <a16:creationId xmlns:a16="http://schemas.microsoft.com/office/drawing/2014/main" id="{33E89389-CAF5-1F49-AE7D-C316B2990425}"/>
              </a:ext>
            </a:extLst>
          </p:cNvPr>
          <p:cNvPicPr>
            <a:picLocks noChangeAspect="1"/>
          </p:cNvPicPr>
          <p:nvPr/>
        </p:nvPicPr>
        <p:blipFill>
          <a:blip r:embed="rId4"/>
          <a:stretch>
            <a:fillRect/>
          </a:stretch>
        </p:blipFill>
        <p:spPr>
          <a:xfrm>
            <a:off x="4876800" y="2286000"/>
            <a:ext cx="4267200" cy="3200400"/>
          </a:xfrm>
          <a:prstGeom prst="rect">
            <a:avLst/>
          </a:prstGeom>
        </p:spPr>
      </p:pic>
      <p:sp>
        <p:nvSpPr>
          <p:cNvPr id="10" name="TextBox 9">
            <a:extLst>
              <a:ext uri="{FF2B5EF4-FFF2-40B4-BE49-F238E27FC236}">
                <a16:creationId xmlns:a16="http://schemas.microsoft.com/office/drawing/2014/main" id="{6F84C098-E4EC-F34F-BBE6-47A5FA18269A}"/>
              </a:ext>
            </a:extLst>
          </p:cNvPr>
          <p:cNvSpPr txBox="1"/>
          <p:nvPr/>
        </p:nvSpPr>
        <p:spPr>
          <a:xfrm>
            <a:off x="1143000" y="2168844"/>
            <a:ext cx="2362200" cy="369332"/>
          </a:xfrm>
          <a:prstGeom prst="rect">
            <a:avLst/>
          </a:prstGeom>
          <a:noFill/>
        </p:spPr>
        <p:txBody>
          <a:bodyPr wrap="square" rtlCol="0">
            <a:spAutoFit/>
          </a:bodyPr>
          <a:lstStyle/>
          <a:p>
            <a:r>
              <a:rPr lang="en-US" sz="1800" dirty="0"/>
              <a:t>Standard regression</a:t>
            </a:r>
          </a:p>
        </p:txBody>
      </p:sp>
      <p:sp>
        <p:nvSpPr>
          <p:cNvPr id="11" name="TextBox 10">
            <a:extLst>
              <a:ext uri="{FF2B5EF4-FFF2-40B4-BE49-F238E27FC236}">
                <a16:creationId xmlns:a16="http://schemas.microsoft.com/office/drawing/2014/main" id="{47DBD9DB-B06E-984A-9441-A51DDA503A69}"/>
              </a:ext>
            </a:extLst>
          </p:cNvPr>
          <p:cNvSpPr txBox="1"/>
          <p:nvPr/>
        </p:nvSpPr>
        <p:spPr>
          <a:xfrm>
            <a:off x="5996887" y="2168844"/>
            <a:ext cx="2362200" cy="369332"/>
          </a:xfrm>
          <a:prstGeom prst="rect">
            <a:avLst/>
          </a:prstGeom>
          <a:noFill/>
        </p:spPr>
        <p:txBody>
          <a:bodyPr wrap="square" rtlCol="0">
            <a:spAutoFit/>
          </a:bodyPr>
          <a:lstStyle/>
          <a:p>
            <a:r>
              <a:rPr lang="en-US" sz="1800" dirty="0"/>
              <a:t>Rank regression</a:t>
            </a:r>
          </a:p>
        </p:txBody>
      </p:sp>
      <p:sp>
        <p:nvSpPr>
          <p:cNvPr id="12" name="TextBox 11">
            <a:extLst>
              <a:ext uri="{FF2B5EF4-FFF2-40B4-BE49-F238E27FC236}">
                <a16:creationId xmlns:a16="http://schemas.microsoft.com/office/drawing/2014/main" id="{D3DE7B4C-807D-CC45-806A-5986B351EA64}"/>
              </a:ext>
            </a:extLst>
          </p:cNvPr>
          <p:cNvSpPr txBox="1"/>
          <p:nvPr/>
        </p:nvSpPr>
        <p:spPr>
          <a:xfrm>
            <a:off x="3962400" y="2971800"/>
            <a:ext cx="1295400" cy="707886"/>
          </a:xfrm>
          <a:prstGeom prst="rect">
            <a:avLst/>
          </a:prstGeom>
          <a:noFill/>
        </p:spPr>
        <p:txBody>
          <a:bodyPr wrap="square" rtlCol="0">
            <a:spAutoFit/>
          </a:bodyPr>
          <a:lstStyle/>
          <a:p>
            <a:r>
              <a:rPr lang="en-US" sz="2000" dirty="0"/>
              <a:t>Noisy</a:t>
            </a:r>
          </a:p>
          <a:p>
            <a:r>
              <a:rPr lang="en-US" sz="2000" dirty="0"/>
              <a:t>Relation.</a:t>
            </a:r>
          </a:p>
        </p:txBody>
      </p:sp>
    </p:spTree>
    <p:extLst>
      <p:ext uri="{BB962C8B-B14F-4D97-AF65-F5344CB8AC3E}">
        <p14:creationId xmlns:p14="http://schemas.microsoft.com/office/powerpoint/2010/main" val="1252414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Rank Regression</a:t>
            </a:r>
          </a:p>
        </p:txBody>
      </p:sp>
      <p:sp>
        <p:nvSpPr>
          <p:cNvPr id="3" name="TextBox 2"/>
          <p:cNvSpPr txBox="1"/>
          <p:nvPr/>
        </p:nvSpPr>
        <p:spPr>
          <a:xfrm>
            <a:off x="304800" y="838200"/>
            <a:ext cx="8382000" cy="1200329"/>
          </a:xfrm>
          <a:prstGeom prst="rect">
            <a:avLst/>
          </a:prstGeom>
          <a:noFill/>
        </p:spPr>
        <p:txBody>
          <a:bodyPr wrap="square" rtlCol="0">
            <a:spAutoFit/>
          </a:bodyPr>
          <a:lstStyle/>
          <a:p>
            <a:pPr marL="457200" indent="-457200">
              <a:lnSpc>
                <a:spcPct val="150000"/>
              </a:lnSpc>
              <a:buAutoNum type="arabicPeriod"/>
            </a:pPr>
            <a:r>
              <a:rPr lang="en-US" dirty="0"/>
              <a:t>Convert bivariate ensemble to bivariate rank ensemble.</a:t>
            </a:r>
          </a:p>
          <a:p>
            <a:pPr marL="457200" indent="-457200">
              <a:lnSpc>
                <a:spcPct val="150000"/>
              </a:lnSpc>
              <a:buAutoNum type="arabicPeriod"/>
            </a:pPr>
            <a:r>
              <a:rPr lang="en-US" dirty="0"/>
              <a:t>Do least squares on bivariate rank ensemble.</a:t>
            </a:r>
          </a:p>
        </p:txBody>
      </p:sp>
      <p:pic>
        <p:nvPicPr>
          <p:cNvPr id="6" name="Picture 5">
            <a:extLst>
              <a:ext uri="{FF2B5EF4-FFF2-40B4-BE49-F238E27FC236}">
                <a16:creationId xmlns:a16="http://schemas.microsoft.com/office/drawing/2014/main" id="{731CD46B-8EFF-CD42-A4A2-69DF730EE396}"/>
              </a:ext>
            </a:extLst>
          </p:cNvPr>
          <p:cNvPicPr>
            <a:picLocks noChangeAspect="1"/>
          </p:cNvPicPr>
          <p:nvPr/>
        </p:nvPicPr>
        <p:blipFill>
          <a:blip r:embed="rId3"/>
          <a:stretch>
            <a:fillRect/>
          </a:stretch>
        </p:blipFill>
        <p:spPr>
          <a:xfrm>
            <a:off x="0" y="2286000"/>
            <a:ext cx="4267200" cy="3200400"/>
          </a:xfrm>
          <a:prstGeom prst="rect">
            <a:avLst/>
          </a:prstGeom>
        </p:spPr>
      </p:pic>
      <p:pic>
        <p:nvPicPr>
          <p:cNvPr id="8" name="Picture 7">
            <a:extLst>
              <a:ext uri="{FF2B5EF4-FFF2-40B4-BE49-F238E27FC236}">
                <a16:creationId xmlns:a16="http://schemas.microsoft.com/office/drawing/2014/main" id="{33E89389-CAF5-1F49-AE7D-C316B2990425}"/>
              </a:ext>
            </a:extLst>
          </p:cNvPr>
          <p:cNvPicPr>
            <a:picLocks noChangeAspect="1"/>
          </p:cNvPicPr>
          <p:nvPr/>
        </p:nvPicPr>
        <p:blipFill>
          <a:blip r:embed="rId4"/>
          <a:stretch>
            <a:fillRect/>
          </a:stretch>
        </p:blipFill>
        <p:spPr>
          <a:xfrm>
            <a:off x="4876800" y="2286000"/>
            <a:ext cx="4267200" cy="3200400"/>
          </a:xfrm>
          <a:prstGeom prst="rect">
            <a:avLst/>
          </a:prstGeom>
        </p:spPr>
      </p:pic>
      <p:sp>
        <p:nvSpPr>
          <p:cNvPr id="10" name="TextBox 9">
            <a:extLst>
              <a:ext uri="{FF2B5EF4-FFF2-40B4-BE49-F238E27FC236}">
                <a16:creationId xmlns:a16="http://schemas.microsoft.com/office/drawing/2014/main" id="{6F84C098-E4EC-F34F-BBE6-47A5FA18269A}"/>
              </a:ext>
            </a:extLst>
          </p:cNvPr>
          <p:cNvSpPr txBox="1"/>
          <p:nvPr/>
        </p:nvSpPr>
        <p:spPr>
          <a:xfrm>
            <a:off x="1143000" y="2168844"/>
            <a:ext cx="2362200" cy="369332"/>
          </a:xfrm>
          <a:prstGeom prst="rect">
            <a:avLst/>
          </a:prstGeom>
          <a:noFill/>
        </p:spPr>
        <p:txBody>
          <a:bodyPr wrap="square" rtlCol="0">
            <a:spAutoFit/>
          </a:bodyPr>
          <a:lstStyle/>
          <a:p>
            <a:r>
              <a:rPr lang="en-US" sz="1800" dirty="0"/>
              <a:t>Standard regression</a:t>
            </a:r>
          </a:p>
        </p:txBody>
      </p:sp>
      <p:sp>
        <p:nvSpPr>
          <p:cNvPr id="11" name="TextBox 10">
            <a:extLst>
              <a:ext uri="{FF2B5EF4-FFF2-40B4-BE49-F238E27FC236}">
                <a16:creationId xmlns:a16="http://schemas.microsoft.com/office/drawing/2014/main" id="{47DBD9DB-B06E-984A-9441-A51DDA503A69}"/>
              </a:ext>
            </a:extLst>
          </p:cNvPr>
          <p:cNvSpPr txBox="1"/>
          <p:nvPr/>
        </p:nvSpPr>
        <p:spPr>
          <a:xfrm>
            <a:off x="5996887" y="2168844"/>
            <a:ext cx="2362200" cy="369332"/>
          </a:xfrm>
          <a:prstGeom prst="rect">
            <a:avLst/>
          </a:prstGeom>
          <a:noFill/>
        </p:spPr>
        <p:txBody>
          <a:bodyPr wrap="square" rtlCol="0">
            <a:spAutoFit/>
          </a:bodyPr>
          <a:lstStyle/>
          <a:p>
            <a:r>
              <a:rPr lang="en-US" sz="1800" dirty="0"/>
              <a:t>Rank regression</a:t>
            </a:r>
          </a:p>
        </p:txBody>
      </p:sp>
      <p:sp>
        <p:nvSpPr>
          <p:cNvPr id="12" name="TextBox 11">
            <a:extLst>
              <a:ext uri="{FF2B5EF4-FFF2-40B4-BE49-F238E27FC236}">
                <a16:creationId xmlns:a16="http://schemas.microsoft.com/office/drawing/2014/main" id="{D3DE7B4C-807D-CC45-806A-5986B351EA64}"/>
              </a:ext>
            </a:extLst>
          </p:cNvPr>
          <p:cNvSpPr txBox="1"/>
          <p:nvPr/>
        </p:nvSpPr>
        <p:spPr>
          <a:xfrm>
            <a:off x="3962400" y="2971800"/>
            <a:ext cx="1371600" cy="707886"/>
          </a:xfrm>
          <a:prstGeom prst="rect">
            <a:avLst/>
          </a:prstGeom>
          <a:noFill/>
        </p:spPr>
        <p:txBody>
          <a:bodyPr wrap="square" rtlCol="0">
            <a:spAutoFit/>
          </a:bodyPr>
          <a:lstStyle/>
          <a:p>
            <a:r>
              <a:rPr lang="en-US" sz="2000" dirty="0"/>
              <a:t>Monotonic relation.</a:t>
            </a:r>
          </a:p>
        </p:txBody>
      </p:sp>
    </p:spTree>
    <p:extLst>
      <p:ext uri="{BB962C8B-B14F-4D97-AF65-F5344CB8AC3E}">
        <p14:creationId xmlns:p14="http://schemas.microsoft.com/office/powerpoint/2010/main" val="4111619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Rank Regression</a:t>
            </a:r>
          </a:p>
        </p:txBody>
      </p:sp>
      <p:sp>
        <p:nvSpPr>
          <p:cNvPr id="3" name="TextBox 2"/>
          <p:cNvSpPr txBox="1"/>
          <p:nvPr/>
        </p:nvSpPr>
        <p:spPr>
          <a:xfrm>
            <a:off x="304800" y="838200"/>
            <a:ext cx="8382000" cy="3416320"/>
          </a:xfrm>
          <a:prstGeom prst="rect">
            <a:avLst/>
          </a:prstGeom>
          <a:noFill/>
        </p:spPr>
        <p:txBody>
          <a:bodyPr wrap="square" rtlCol="0">
            <a:spAutoFit/>
          </a:bodyPr>
          <a:lstStyle/>
          <a:p>
            <a:pPr marL="457200" indent="-457200">
              <a:lnSpc>
                <a:spcPct val="150000"/>
              </a:lnSpc>
              <a:buAutoNum type="arabicPeriod"/>
            </a:pPr>
            <a:r>
              <a:rPr lang="en-US" dirty="0"/>
              <a:t>Convert bivariate ensemble to bivariate rank ensemble.</a:t>
            </a:r>
          </a:p>
          <a:p>
            <a:pPr marL="457200" indent="-457200">
              <a:lnSpc>
                <a:spcPct val="150000"/>
              </a:lnSpc>
              <a:buAutoNum type="arabicPeriod"/>
            </a:pPr>
            <a:r>
              <a:rPr lang="en-US" dirty="0"/>
              <a:t>Do least squares on bivariate rank ensemble.</a:t>
            </a:r>
          </a:p>
          <a:p>
            <a:pPr marL="457200" indent="-457200">
              <a:lnSpc>
                <a:spcPct val="150000"/>
              </a:lnSpc>
              <a:buAutoNum type="arabicPeriod"/>
            </a:pPr>
            <a:r>
              <a:rPr lang="en-US" dirty="0"/>
              <a:t>Convert observation posteriors to rank.</a:t>
            </a:r>
          </a:p>
          <a:p>
            <a:pPr marL="914400" lvl="1" indent="-457200">
              <a:lnSpc>
                <a:spcPct val="150000"/>
              </a:lnSpc>
              <a:buAutoNum type="alphaLcPeriod"/>
            </a:pPr>
            <a:r>
              <a:rPr lang="en-US" dirty="0"/>
              <a:t>Extrapolate by assuming Gaussian tails on prior.</a:t>
            </a:r>
          </a:p>
          <a:p>
            <a:pPr marL="914400" lvl="1" indent="-457200">
              <a:lnSpc>
                <a:spcPct val="150000"/>
              </a:lnSpc>
              <a:buAutoNum type="alphaLcPeriod"/>
            </a:pPr>
            <a:r>
              <a:rPr lang="en-US" dirty="0"/>
              <a:t>Same as Rank Histogram filter.</a:t>
            </a:r>
          </a:p>
          <a:p>
            <a:pPr marL="457200" indent="-457200">
              <a:lnSpc>
                <a:spcPct val="150000"/>
              </a:lnSpc>
              <a:buAutoNum type="arabicPeriod"/>
            </a:pPr>
            <a:r>
              <a:rPr lang="en-US" dirty="0"/>
              <a:t>Regress rank increments onto state ranks.</a:t>
            </a:r>
          </a:p>
        </p:txBody>
      </p:sp>
    </p:spTree>
    <p:extLst>
      <p:ext uri="{BB962C8B-B14F-4D97-AF65-F5344CB8AC3E}">
        <p14:creationId xmlns:p14="http://schemas.microsoft.com/office/powerpoint/2010/main" val="3885836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Rank Regression</a:t>
            </a:r>
          </a:p>
        </p:txBody>
      </p:sp>
      <p:sp>
        <p:nvSpPr>
          <p:cNvPr id="3" name="TextBox 2"/>
          <p:cNvSpPr txBox="1"/>
          <p:nvPr/>
        </p:nvSpPr>
        <p:spPr>
          <a:xfrm>
            <a:off x="304800" y="838200"/>
            <a:ext cx="8382000" cy="5078313"/>
          </a:xfrm>
          <a:prstGeom prst="rect">
            <a:avLst/>
          </a:prstGeom>
          <a:noFill/>
        </p:spPr>
        <p:txBody>
          <a:bodyPr wrap="square" rtlCol="0">
            <a:spAutoFit/>
          </a:bodyPr>
          <a:lstStyle/>
          <a:p>
            <a:pPr marL="457200" indent="-457200">
              <a:lnSpc>
                <a:spcPct val="150000"/>
              </a:lnSpc>
              <a:buAutoNum type="arabicPeriod"/>
            </a:pPr>
            <a:r>
              <a:rPr lang="en-US" dirty="0"/>
              <a:t>Convert bivariate ensemble to bivariate rank ensemble.</a:t>
            </a:r>
          </a:p>
          <a:p>
            <a:pPr marL="457200" indent="-457200">
              <a:lnSpc>
                <a:spcPct val="150000"/>
              </a:lnSpc>
              <a:buAutoNum type="arabicPeriod"/>
            </a:pPr>
            <a:r>
              <a:rPr lang="en-US" dirty="0"/>
              <a:t>Do least squares on bivariate rank ensemble.</a:t>
            </a:r>
          </a:p>
          <a:p>
            <a:pPr marL="457200" indent="-457200">
              <a:lnSpc>
                <a:spcPct val="150000"/>
              </a:lnSpc>
              <a:buAutoNum type="arabicPeriod"/>
            </a:pPr>
            <a:r>
              <a:rPr lang="en-US" dirty="0"/>
              <a:t>Convert observation posteriors to rank.</a:t>
            </a:r>
          </a:p>
          <a:p>
            <a:pPr marL="914400" lvl="1" indent="-457200">
              <a:lnSpc>
                <a:spcPct val="150000"/>
              </a:lnSpc>
              <a:buAutoNum type="alphaLcPeriod"/>
            </a:pPr>
            <a:r>
              <a:rPr lang="en-US" dirty="0"/>
              <a:t>Extrapolate by assuming Gaussian tails on prior.</a:t>
            </a:r>
          </a:p>
          <a:p>
            <a:pPr marL="914400" lvl="1" indent="-457200">
              <a:lnSpc>
                <a:spcPct val="150000"/>
              </a:lnSpc>
              <a:buAutoNum type="alphaLcPeriod"/>
            </a:pPr>
            <a:r>
              <a:rPr lang="en-US" dirty="0"/>
              <a:t>Same as Rank Histogram filter.</a:t>
            </a:r>
          </a:p>
          <a:p>
            <a:pPr marL="457200" indent="-457200">
              <a:lnSpc>
                <a:spcPct val="150000"/>
              </a:lnSpc>
              <a:buAutoNum type="arabicPeriod"/>
            </a:pPr>
            <a:r>
              <a:rPr lang="en-US" dirty="0"/>
              <a:t>Regress rank increments onto state ranks.</a:t>
            </a:r>
          </a:p>
          <a:p>
            <a:pPr marL="457200" indent="-457200">
              <a:lnSpc>
                <a:spcPct val="150000"/>
              </a:lnSpc>
              <a:buAutoNum type="arabicPeriod"/>
            </a:pPr>
            <a:r>
              <a:rPr lang="en-US" dirty="0"/>
              <a:t>Convert posterior state ranks to state values.</a:t>
            </a:r>
          </a:p>
          <a:p>
            <a:pPr marL="457200" indent="-457200">
              <a:lnSpc>
                <a:spcPct val="150000"/>
              </a:lnSpc>
              <a:buAutoNum type="arabicPeriod"/>
            </a:pPr>
            <a:r>
              <a:rPr lang="en-US" dirty="0"/>
              <a:t>If posterior rank is outside ‘legal’ values, use weighted average of extrapolation and standard regression.</a:t>
            </a:r>
          </a:p>
        </p:txBody>
      </p:sp>
    </p:spTree>
    <p:extLst>
      <p:ext uri="{BB962C8B-B14F-4D97-AF65-F5344CB8AC3E}">
        <p14:creationId xmlns:p14="http://schemas.microsoft.com/office/powerpoint/2010/main" val="1184256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Nonlinear Regression Example</a:t>
            </a:r>
          </a:p>
        </p:txBody>
      </p:sp>
      <p:sp>
        <p:nvSpPr>
          <p:cNvPr id="4" name="TextBox 3"/>
          <p:cNvSpPr txBox="1"/>
          <p:nvPr/>
        </p:nvSpPr>
        <p:spPr>
          <a:xfrm>
            <a:off x="5105400" y="1066800"/>
            <a:ext cx="3733800" cy="2308324"/>
          </a:xfrm>
          <a:prstGeom prst="rect">
            <a:avLst/>
          </a:prstGeom>
          <a:noFill/>
        </p:spPr>
        <p:txBody>
          <a:bodyPr wrap="square" rtlCol="0">
            <a:spAutoFit/>
          </a:bodyPr>
          <a:lstStyle/>
          <a:p>
            <a:r>
              <a:rPr lang="en-US" dirty="0"/>
              <a:t>Rank regression with EAKF for observation marginal.</a:t>
            </a:r>
          </a:p>
          <a:p>
            <a:endParaRPr lang="en-US" dirty="0"/>
          </a:p>
          <a:p>
            <a:r>
              <a:rPr lang="en-US" dirty="0"/>
              <a:t>Follows monotonic ensemble prior ‘exactly’. </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l="12500" t="12205" r="48333" b="18627"/>
          <a:stretch/>
        </p:blipFill>
        <p:spPr>
          <a:xfrm>
            <a:off x="1143000" y="685800"/>
            <a:ext cx="3581400" cy="3886200"/>
          </a:xfrm>
          <a:prstGeom prst="rect">
            <a:avLst/>
          </a:prstGeom>
        </p:spPr>
      </p:pic>
    </p:spTree>
    <p:extLst>
      <p:ext uri="{BB962C8B-B14F-4D97-AF65-F5344CB8AC3E}">
        <p14:creationId xmlns:p14="http://schemas.microsoft.com/office/powerpoint/2010/main" val="31074393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pic>
        <p:nvPicPr>
          <p:cNvPr id="3" name="Picture 10" descr="DataAssimilationDiagram_fram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12"/>
          <p:cNvSpPr txBox="1">
            <a:spLocks noChangeArrowheads="1"/>
          </p:cNvSpPr>
          <p:nvPr/>
        </p:nvSpPr>
        <p:spPr bwMode="auto">
          <a:xfrm>
            <a:off x="112713" y="3429000"/>
            <a:ext cx="3136900"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Ensemble state estimate after using previous observation (</a:t>
            </a:r>
            <a:r>
              <a:rPr lang="en-US" dirty="0">
                <a:solidFill>
                  <a:srgbClr val="0000FF"/>
                </a:solidFill>
                <a:latin typeface="Calibri"/>
                <a:ea typeface="+mn-ea"/>
                <a:cs typeface="+mn-cs"/>
              </a:rPr>
              <a:t>analysis</a:t>
            </a:r>
            <a:r>
              <a:rPr lang="en-US" dirty="0">
                <a:solidFill>
                  <a:prstClr val="black"/>
                </a:solidFill>
                <a:latin typeface="Calibri"/>
                <a:ea typeface="+mn-ea"/>
                <a:cs typeface="+mn-cs"/>
              </a:rPr>
              <a:t>)</a:t>
            </a:r>
            <a:endParaRPr lang="en-US" dirty="0">
              <a:solidFill>
                <a:prstClr val="black"/>
              </a:solidFill>
              <a:latin typeface="Times New Roman" charset="0"/>
              <a:ea typeface="+mn-ea"/>
              <a:cs typeface="+mn-cs"/>
            </a:endParaRPr>
          </a:p>
        </p:txBody>
      </p:sp>
      <p:sp>
        <p:nvSpPr>
          <p:cNvPr id="5" name="Text Box 13"/>
          <p:cNvSpPr txBox="1">
            <a:spLocks noChangeArrowheads="1"/>
          </p:cNvSpPr>
          <p:nvPr/>
        </p:nvSpPr>
        <p:spPr bwMode="auto">
          <a:xfrm>
            <a:off x="4179888" y="3429000"/>
            <a:ext cx="2359025" cy="1552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Ensemble state at time of next observation (</a:t>
            </a:r>
            <a:r>
              <a:rPr lang="en-US" dirty="0">
                <a:solidFill>
                  <a:srgbClr val="008000"/>
                </a:solidFill>
                <a:latin typeface="Calibri"/>
                <a:ea typeface="+mn-ea"/>
                <a:cs typeface="+mn-cs"/>
              </a:rPr>
              <a:t>prior</a:t>
            </a:r>
            <a:r>
              <a:rPr lang="en-US" dirty="0">
                <a:solidFill>
                  <a:prstClr val="black"/>
                </a:solidFill>
                <a:latin typeface="Calibri"/>
                <a:ea typeface="+mn-ea"/>
                <a:cs typeface="+mn-cs"/>
              </a:rPr>
              <a:t>)</a:t>
            </a:r>
            <a:endParaRPr lang="en-US" dirty="0">
              <a:solidFill>
                <a:prstClr val="black"/>
              </a:solidFill>
              <a:latin typeface="Times New Roman" charset="0"/>
              <a:ea typeface="+mn-ea"/>
              <a:cs typeface="+mn-cs"/>
            </a:endParaRPr>
          </a:p>
        </p:txBody>
      </p:sp>
      <p:sp>
        <p:nvSpPr>
          <p:cNvPr id="6" name="Rectangle 14"/>
          <p:cNvSpPr>
            <a:spLocks noChangeArrowheads="1"/>
          </p:cNvSpPr>
          <p:nvPr/>
        </p:nvSpPr>
        <p:spPr bwMode="auto">
          <a:xfrm>
            <a:off x="457200" y="1143000"/>
            <a:ext cx="822361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a:pPr>
            <a:r>
              <a:rPr lang="en-US" dirty="0">
                <a:solidFill>
                  <a:prstClr val="black"/>
                </a:solidFill>
                <a:latin typeface="Calibri"/>
                <a:ea typeface="+mn-ea"/>
                <a:cs typeface="+mn-cs"/>
              </a:rPr>
              <a:t>Use model to advance </a:t>
            </a:r>
            <a:r>
              <a:rPr lang="en-US" dirty="0">
                <a:solidFill>
                  <a:srgbClr val="008000"/>
                </a:solidFill>
                <a:latin typeface="Calibri"/>
                <a:ea typeface="+mn-ea"/>
                <a:cs typeface="+mn-cs"/>
              </a:rPr>
              <a:t>ensemble</a:t>
            </a:r>
            <a:r>
              <a:rPr lang="en-US" dirty="0">
                <a:solidFill>
                  <a:prstClr val="black"/>
                </a:solidFill>
                <a:latin typeface="Calibri"/>
                <a:ea typeface="+mn-ea"/>
                <a:cs typeface="+mn-cs"/>
              </a:rPr>
              <a:t> (3 members here) to time at which next observation becomes available.</a:t>
            </a:r>
          </a:p>
        </p:txBody>
      </p:sp>
    </p:spTree>
    <p:extLst>
      <p:ext uri="{BB962C8B-B14F-4D97-AF65-F5344CB8AC3E}">
        <p14:creationId xmlns:p14="http://schemas.microsoft.com/office/powerpoint/2010/main" val="2658662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Nonlinear Regression Example</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l="12500" t="12205" r="48333" b="18627"/>
          <a:stretch/>
        </p:blipFill>
        <p:spPr>
          <a:xfrm>
            <a:off x="1143000" y="685800"/>
            <a:ext cx="3581400" cy="3886200"/>
          </a:xfrm>
          <a:prstGeom prst="rect">
            <a:avLst/>
          </a:prstGeom>
        </p:spPr>
      </p:pic>
      <p:sp>
        <p:nvSpPr>
          <p:cNvPr id="6" name="TextBox 5">
            <a:extLst>
              <a:ext uri="{FF2B5EF4-FFF2-40B4-BE49-F238E27FC236}">
                <a16:creationId xmlns:a16="http://schemas.microsoft.com/office/drawing/2014/main" id="{BBE829AF-A737-244B-9068-35D306151101}"/>
              </a:ext>
            </a:extLst>
          </p:cNvPr>
          <p:cNvSpPr txBox="1"/>
          <p:nvPr/>
        </p:nvSpPr>
        <p:spPr>
          <a:xfrm>
            <a:off x="5105400" y="1066800"/>
            <a:ext cx="3733800" cy="2308324"/>
          </a:xfrm>
          <a:prstGeom prst="rect">
            <a:avLst/>
          </a:prstGeom>
          <a:noFill/>
        </p:spPr>
        <p:txBody>
          <a:bodyPr wrap="square" rtlCol="0">
            <a:spAutoFit/>
          </a:bodyPr>
          <a:lstStyle/>
          <a:p>
            <a:r>
              <a:rPr lang="en-US" dirty="0"/>
              <a:t>Rank regression with RHF for observation marginal.</a:t>
            </a:r>
          </a:p>
          <a:p>
            <a:endParaRPr lang="en-US" dirty="0"/>
          </a:p>
          <a:p>
            <a:r>
              <a:rPr lang="en-US" dirty="0"/>
              <a:t>Follows monotonic ensemble prior ‘exactly’.</a:t>
            </a:r>
          </a:p>
        </p:txBody>
      </p:sp>
    </p:spTree>
    <p:extLst>
      <p:ext uri="{BB962C8B-B14F-4D97-AF65-F5344CB8AC3E}">
        <p14:creationId xmlns:p14="http://schemas.microsoft.com/office/powerpoint/2010/main" val="2951282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TextBox 6"/>
          <p:cNvSpPr txBox="1">
            <a:spLocks noChangeArrowheads="1"/>
          </p:cNvSpPr>
          <p:nvPr/>
        </p:nvSpPr>
        <p:spPr bwMode="auto">
          <a:xfrm>
            <a:off x="304800" y="675641"/>
            <a:ext cx="8458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sz="2800" dirty="0"/>
              <a:t>Second approach, use different ‘regression’ for each ensemble member to compute increments for x</a:t>
            </a:r>
            <a:r>
              <a:rPr lang="en-US" sz="2800" baseline="-25000" dirty="0"/>
              <a:t>i</a:t>
            </a:r>
            <a:endParaRPr lang="en-US" sz="2800" dirty="0"/>
          </a:p>
        </p:txBody>
      </p:sp>
      <p:cxnSp>
        <p:nvCxnSpPr>
          <p:cNvPr id="21512" name="Straight Arrow Connector 8"/>
          <p:cNvCxnSpPr>
            <a:cxnSpLocks noChangeShapeType="1"/>
          </p:cNvCxnSpPr>
          <p:nvPr/>
        </p:nvCxnSpPr>
        <p:spPr bwMode="auto">
          <a:xfrm rot="10800000" flipV="1">
            <a:off x="4648200" y="3276600"/>
            <a:ext cx="914400" cy="304800"/>
          </a:xfrm>
          <a:prstGeom prst="straightConnector1">
            <a:avLst/>
          </a:prstGeom>
          <a:noFill/>
          <a:ln w="3810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Focus on the Regression Step</a:t>
            </a:r>
          </a:p>
        </p:txBody>
      </p:sp>
      <p:pic>
        <p:nvPicPr>
          <p:cNvPr id="10" name="Picture 9" descr="DataAssimilationDiagram_frame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676400"/>
            <a:ext cx="6789928" cy="379069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8"/>
          <p:cNvSpPr txBox="1">
            <a:spLocks noChangeArrowheads="1"/>
          </p:cNvSpPr>
          <p:nvPr/>
        </p:nvSpPr>
        <p:spPr bwMode="auto">
          <a:xfrm>
            <a:off x="5791200" y="3352800"/>
            <a:ext cx="3124200"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Arial" charset="0"/>
                <a:ea typeface="ヒラギノ角ゴ Pro W3" charset="0"/>
                <a:cs typeface="ヒラギノ角ゴ Pro W3" charset="0"/>
              </a:defRPr>
            </a:lvl1pPr>
            <a:lvl2pPr marL="37931725" indent="-37474525">
              <a:defRPr sz="2400">
                <a:solidFill>
                  <a:schemeClr val="tx1"/>
                </a:solidFill>
                <a:latin typeface="Arial" charset="0"/>
                <a:ea typeface="ヒラギノ角ゴ Pro W3" charset="0"/>
                <a:cs typeface="ヒラギノ角ゴ Pro W3" charset="0"/>
              </a:defRPr>
            </a:lvl2pPr>
            <a:lvl3pPr>
              <a:defRPr sz="2400">
                <a:solidFill>
                  <a:schemeClr val="tx1"/>
                </a:solidFill>
                <a:latin typeface="Arial" charset="0"/>
                <a:ea typeface="ヒラギノ角ゴ Pro W3" charset="0"/>
                <a:cs typeface="ヒラギノ角ゴ Pro W3" charset="0"/>
              </a:defRPr>
            </a:lvl3pPr>
            <a:lvl4pPr>
              <a:defRPr sz="2400">
                <a:solidFill>
                  <a:schemeClr val="tx1"/>
                </a:solidFill>
                <a:latin typeface="Arial" charset="0"/>
                <a:ea typeface="ヒラギノ角ゴ Pro W3" charset="0"/>
                <a:cs typeface="ヒラギノ角ゴ Pro W3" charset="0"/>
              </a:defRPr>
            </a:lvl4pPr>
            <a:lvl5pPr>
              <a:defRPr sz="2400">
                <a:solidFill>
                  <a:schemeClr val="tx1"/>
                </a:solidFill>
                <a:latin typeface="Arial" charset="0"/>
                <a:ea typeface="ヒラギノ角ゴ Pro W3" charset="0"/>
                <a:cs typeface="ヒラギノ角ゴ Pro W3" charset="0"/>
              </a:defRPr>
            </a:lvl5pPr>
            <a:lvl6pPr marL="4572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6pPr>
            <a:lvl7pPr marL="9144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7pPr>
            <a:lvl8pPr marL="13716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8pPr>
            <a:lvl9pPr marL="1828800" eaLnBrk="0" fontAlgn="base" hangingPunct="0">
              <a:spcBef>
                <a:spcPct val="0"/>
              </a:spcBef>
              <a:spcAft>
                <a:spcPct val="0"/>
              </a:spcAft>
              <a:defRPr sz="2400">
                <a:solidFill>
                  <a:schemeClr val="tx1"/>
                </a:solidFill>
                <a:latin typeface="Arial" charset="0"/>
                <a:ea typeface="ヒラギノ角ゴ Pro W3" charset="0"/>
                <a:cs typeface="ヒラギノ角ゴ Pro W3" charset="0"/>
              </a:defRPr>
            </a:lvl9pPr>
          </a:lstStyle>
          <a:p>
            <a:r>
              <a:rPr lang="en-US" dirty="0" err="1">
                <a:latin typeface="Symbol" charset="0"/>
              </a:rPr>
              <a:t>D</a:t>
            </a:r>
            <a:r>
              <a:rPr lang="en-US" dirty="0" err="1"/>
              <a:t>x</a:t>
            </a:r>
            <a:r>
              <a:rPr lang="en-US" baseline="-25000" dirty="0" err="1"/>
              <a:t>i,n</a:t>
            </a:r>
            <a:r>
              <a:rPr lang="en-US" dirty="0"/>
              <a:t>=</a:t>
            </a:r>
            <a:r>
              <a:rPr lang="en-US" dirty="0" err="1"/>
              <a:t>b</a:t>
            </a:r>
            <a:r>
              <a:rPr lang="en-US" baseline="-25000" dirty="0" err="1"/>
              <a:t>n</a:t>
            </a:r>
            <a:r>
              <a:rPr lang="en-US" dirty="0" err="1">
                <a:latin typeface="Symbol" charset="0"/>
              </a:rPr>
              <a:t>D</a:t>
            </a:r>
            <a:r>
              <a:rPr lang="en-US" dirty="0" err="1"/>
              <a:t>y</a:t>
            </a:r>
            <a:r>
              <a:rPr lang="en-US" baseline="-25000" dirty="0" err="1"/>
              <a:t>n</a:t>
            </a:r>
            <a:r>
              <a:rPr lang="en-US" baseline="-25000" dirty="0"/>
              <a:t>,</a:t>
            </a:r>
            <a:r>
              <a:rPr lang="en-US" dirty="0"/>
              <a:t> </a:t>
            </a:r>
          </a:p>
          <a:p>
            <a:r>
              <a:rPr lang="en-US" dirty="0"/>
              <a:t>          n=1,…N.</a:t>
            </a:r>
          </a:p>
          <a:p>
            <a:endParaRPr lang="en-US" sz="2000" dirty="0"/>
          </a:p>
          <a:p>
            <a:r>
              <a:rPr lang="en-US" dirty="0"/>
              <a:t>N is ensemble size.</a:t>
            </a:r>
          </a:p>
          <a:p>
            <a:r>
              <a:rPr lang="en-US" dirty="0" err="1"/>
              <a:t>b</a:t>
            </a:r>
            <a:r>
              <a:rPr lang="en-US" baseline="-25000" dirty="0" err="1"/>
              <a:t>n</a:t>
            </a:r>
            <a:r>
              <a:rPr lang="en-US" dirty="0"/>
              <a:t> is ‘local’ regression    </a:t>
            </a:r>
          </a:p>
          <a:p>
            <a:r>
              <a:rPr lang="en-US" dirty="0"/>
              <a:t>    coefficient.</a:t>
            </a:r>
          </a:p>
        </p:txBody>
      </p:sp>
    </p:spTree>
    <p:extLst>
      <p:ext uri="{BB962C8B-B14F-4D97-AF65-F5344CB8AC3E}">
        <p14:creationId xmlns:p14="http://schemas.microsoft.com/office/powerpoint/2010/main" val="520236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Local Linear Regression</a:t>
            </a:r>
          </a:p>
        </p:txBody>
      </p:sp>
      <p:sp>
        <p:nvSpPr>
          <p:cNvPr id="3" name="TextBox 2"/>
          <p:cNvSpPr txBox="1"/>
          <p:nvPr/>
        </p:nvSpPr>
        <p:spPr>
          <a:xfrm>
            <a:off x="304800" y="838200"/>
            <a:ext cx="8382000" cy="3416320"/>
          </a:xfrm>
          <a:prstGeom prst="rect">
            <a:avLst/>
          </a:prstGeom>
          <a:noFill/>
        </p:spPr>
        <p:txBody>
          <a:bodyPr wrap="square" rtlCol="0">
            <a:spAutoFit/>
          </a:bodyPr>
          <a:lstStyle/>
          <a:p>
            <a:pPr>
              <a:lnSpc>
                <a:spcPct val="150000"/>
              </a:lnSpc>
            </a:pPr>
            <a:r>
              <a:rPr lang="en-US" dirty="0"/>
              <a:t>Relation between observation and state is nonlinear.</a:t>
            </a:r>
          </a:p>
          <a:p>
            <a:pPr>
              <a:lnSpc>
                <a:spcPct val="150000"/>
              </a:lnSpc>
            </a:pPr>
            <a:r>
              <a:rPr lang="en-US" dirty="0"/>
              <a:t>Try using ’local’ subset of ensemble to compute regression.</a:t>
            </a:r>
          </a:p>
          <a:p>
            <a:pPr>
              <a:lnSpc>
                <a:spcPct val="150000"/>
              </a:lnSpc>
            </a:pPr>
            <a:r>
              <a:rPr lang="en-US" dirty="0"/>
              <a:t>What kind of subset?</a:t>
            </a:r>
          </a:p>
          <a:p>
            <a:pPr>
              <a:lnSpc>
                <a:spcPct val="150000"/>
              </a:lnSpc>
            </a:pPr>
            <a:r>
              <a:rPr lang="en-US" dirty="0"/>
              <a:t>Cluster that contains ensemble member being updated.</a:t>
            </a:r>
          </a:p>
          <a:p>
            <a:pPr lvl="1"/>
            <a:r>
              <a:rPr lang="en-US" dirty="0"/>
              <a:t>Lots of ways to define clusters.</a:t>
            </a:r>
          </a:p>
          <a:p>
            <a:pPr lvl="1"/>
            <a:r>
              <a:rPr lang="en-US" dirty="0"/>
              <a:t>Here, use naïve closest neighbors in (</a:t>
            </a:r>
            <a:r>
              <a:rPr lang="en-US" dirty="0" err="1"/>
              <a:t>x,y</a:t>
            </a:r>
            <a:r>
              <a:rPr lang="en-US" dirty="0"/>
              <a:t>) space.</a:t>
            </a:r>
          </a:p>
          <a:p>
            <a:pPr lvl="1"/>
            <a:r>
              <a:rPr lang="en-US" dirty="0"/>
              <a:t>Vary number of nearest neighbors in subset.</a:t>
            </a:r>
          </a:p>
        </p:txBody>
      </p:sp>
    </p:spTree>
    <p:extLst>
      <p:ext uri="{BB962C8B-B14F-4D97-AF65-F5344CB8AC3E}">
        <p14:creationId xmlns:p14="http://schemas.microsoft.com/office/powerpoint/2010/main" val="1864116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Local Linear Regression</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l="11666" t="12205" r="48333" b="18627"/>
          <a:stretch/>
        </p:blipFill>
        <p:spPr>
          <a:xfrm>
            <a:off x="1066800" y="685800"/>
            <a:ext cx="3657600" cy="3886200"/>
          </a:xfrm>
          <a:prstGeom prst="rect">
            <a:avLst/>
          </a:prstGeom>
        </p:spPr>
      </p:pic>
      <p:sp>
        <p:nvSpPr>
          <p:cNvPr id="7" name="TextBox 6">
            <a:extLst>
              <a:ext uri="{FF2B5EF4-FFF2-40B4-BE49-F238E27FC236}">
                <a16:creationId xmlns:a16="http://schemas.microsoft.com/office/drawing/2014/main" id="{BDFBC309-BAD6-3B41-9FCB-FA7F7D4EBACE}"/>
              </a:ext>
            </a:extLst>
          </p:cNvPr>
          <p:cNvSpPr txBox="1"/>
          <p:nvPr/>
        </p:nvSpPr>
        <p:spPr>
          <a:xfrm>
            <a:off x="5105400" y="1066800"/>
            <a:ext cx="3733800" cy="1569660"/>
          </a:xfrm>
          <a:prstGeom prst="rect">
            <a:avLst/>
          </a:prstGeom>
          <a:noFill/>
        </p:spPr>
        <p:txBody>
          <a:bodyPr wrap="square" rtlCol="0">
            <a:spAutoFit/>
          </a:bodyPr>
          <a:lstStyle/>
          <a:p>
            <a:r>
              <a:rPr lang="en-US" dirty="0"/>
              <a:t>Local ensemble subset is nearest ½ . Regression approximates local slope of the relation.</a:t>
            </a:r>
          </a:p>
        </p:txBody>
      </p:sp>
    </p:spTree>
    <p:extLst>
      <p:ext uri="{BB962C8B-B14F-4D97-AF65-F5344CB8AC3E}">
        <p14:creationId xmlns:p14="http://schemas.microsoft.com/office/powerpoint/2010/main" val="3161136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Local Linear Regression</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l="11666" t="12205" r="48333" b="18627"/>
          <a:stretch/>
        </p:blipFill>
        <p:spPr>
          <a:xfrm>
            <a:off x="1066800" y="685800"/>
            <a:ext cx="3657600" cy="3886200"/>
          </a:xfrm>
          <a:prstGeom prst="rect">
            <a:avLst/>
          </a:prstGeom>
        </p:spPr>
      </p:pic>
      <p:sp>
        <p:nvSpPr>
          <p:cNvPr id="7" name="TextBox 6">
            <a:extLst>
              <a:ext uri="{FF2B5EF4-FFF2-40B4-BE49-F238E27FC236}">
                <a16:creationId xmlns:a16="http://schemas.microsoft.com/office/drawing/2014/main" id="{BDFBC309-BAD6-3B41-9FCB-FA7F7D4EBACE}"/>
              </a:ext>
            </a:extLst>
          </p:cNvPr>
          <p:cNvSpPr txBox="1"/>
          <p:nvPr/>
        </p:nvSpPr>
        <p:spPr>
          <a:xfrm>
            <a:off x="5105400" y="1066800"/>
            <a:ext cx="3733800" cy="1569660"/>
          </a:xfrm>
          <a:prstGeom prst="rect">
            <a:avLst/>
          </a:prstGeom>
          <a:noFill/>
        </p:spPr>
        <p:txBody>
          <a:bodyPr wrap="square" rtlCol="0">
            <a:spAutoFit/>
          </a:bodyPr>
          <a:lstStyle/>
          <a:p>
            <a:r>
              <a:rPr lang="en-US" dirty="0"/>
              <a:t>Local ensemble subset is nearest ½ . Regression approximates local slope of the relation.</a:t>
            </a:r>
          </a:p>
        </p:txBody>
      </p:sp>
      <p:sp>
        <p:nvSpPr>
          <p:cNvPr id="6" name="TextBox 5">
            <a:extLst>
              <a:ext uri="{FF2B5EF4-FFF2-40B4-BE49-F238E27FC236}">
                <a16:creationId xmlns:a16="http://schemas.microsoft.com/office/drawing/2014/main" id="{5A27FFD7-A56F-3B43-9126-717679DC012A}"/>
              </a:ext>
            </a:extLst>
          </p:cNvPr>
          <p:cNvSpPr txBox="1"/>
          <p:nvPr/>
        </p:nvSpPr>
        <p:spPr>
          <a:xfrm>
            <a:off x="4767562" y="3124200"/>
            <a:ext cx="4343400" cy="1200329"/>
          </a:xfrm>
          <a:prstGeom prst="rect">
            <a:avLst/>
          </a:prstGeom>
          <a:noFill/>
        </p:spPr>
        <p:txBody>
          <a:bodyPr wrap="square" rtlCol="0">
            <a:spAutoFit/>
          </a:bodyPr>
          <a:lstStyle/>
          <a:p>
            <a:r>
              <a:rPr lang="en-US" dirty="0"/>
              <a:t>Highlighted red increment uses least squares fit to ensemble members in region.</a:t>
            </a:r>
          </a:p>
        </p:txBody>
      </p:sp>
      <p:sp>
        <p:nvSpPr>
          <p:cNvPr id="12" name="Freeform 11">
            <a:extLst>
              <a:ext uri="{FF2B5EF4-FFF2-40B4-BE49-F238E27FC236}">
                <a16:creationId xmlns:a16="http://schemas.microsoft.com/office/drawing/2014/main" id="{4B2C084B-C0FD-FA46-B6AE-69AFCABB738F}"/>
              </a:ext>
            </a:extLst>
          </p:cNvPr>
          <p:cNvSpPr/>
          <p:nvPr/>
        </p:nvSpPr>
        <p:spPr>
          <a:xfrm>
            <a:off x="3631985" y="1163782"/>
            <a:ext cx="831310" cy="2103759"/>
          </a:xfrm>
          <a:custGeom>
            <a:avLst/>
            <a:gdLst>
              <a:gd name="connsiteX0" fmla="*/ 741788 w 831310"/>
              <a:gd name="connsiteY0" fmla="*/ 198226 h 2103759"/>
              <a:gd name="connsiteX1" fmla="*/ 729000 w 831310"/>
              <a:gd name="connsiteY1" fmla="*/ 140677 h 2103759"/>
              <a:gd name="connsiteX2" fmla="*/ 716211 w 831310"/>
              <a:gd name="connsiteY2" fmla="*/ 102310 h 2103759"/>
              <a:gd name="connsiteX3" fmla="*/ 639478 w 831310"/>
              <a:gd name="connsiteY3" fmla="*/ 38366 h 2103759"/>
              <a:gd name="connsiteX4" fmla="*/ 581928 w 831310"/>
              <a:gd name="connsiteY4" fmla="*/ 12789 h 2103759"/>
              <a:gd name="connsiteX5" fmla="*/ 562745 w 831310"/>
              <a:gd name="connsiteY5" fmla="*/ 6394 h 2103759"/>
              <a:gd name="connsiteX6" fmla="*/ 543562 w 831310"/>
              <a:gd name="connsiteY6" fmla="*/ 0 h 2103759"/>
              <a:gd name="connsiteX7" fmla="*/ 447646 w 831310"/>
              <a:gd name="connsiteY7" fmla="*/ 6394 h 2103759"/>
              <a:gd name="connsiteX8" fmla="*/ 402885 w 831310"/>
              <a:gd name="connsiteY8" fmla="*/ 19183 h 2103759"/>
              <a:gd name="connsiteX9" fmla="*/ 345335 w 831310"/>
              <a:gd name="connsiteY9" fmla="*/ 70338 h 2103759"/>
              <a:gd name="connsiteX10" fmla="*/ 313363 w 831310"/>
              <a:gd name="connsiteY10" fmla="*/ 108705 h 2103759"/>
              <a:gd name="connsiteX11" fmla="*/ 281391 w 831310"/>
              <a:gd name="connsiteY11" fmla="*/ 166254 h 2103759"/>
              <a:gd name="connsiteX12" fmla="*/ 268602 w 831310"/>
              <a:gd name="connsiteY12" fmla="*/ 185438 h 2103759"/>
              <a:gd name="connsiteX13" fmla="*/ 262208 w 831310"/>
              <a:gd name="connsiteY13" fmla="*/ 204621 h 2103759"/>
              <a:gd name="connsiteX14" fmla="*/ 236630 w 831310"/>
              <a:gd name="connsiteY14" fmla="*/ 249382 h 2103759"/>
              <a:gd name="connsiteX15" fmla="*/ 223842 w 831310"/>
              <a:gd name="connsiteY15" fmla="*/ 287748 h 2103759"/>
              <a:gd name="connsiteX16" fmla="*/ 198264 w 831310"/>
              <a:gd name="connsiteY16" fmla="*/ 332509 h 2103759"/>
              <a:gd name="connsiteX17" fmla="*/ 191870 w 831310"/>
              <a:gd name="connsiteY17" fmla="*/ 351692 h 2103759"/>
              <a:gd name="connsiteX18" fmla="*/ 179081 w 831310"/>
              <a:gd name="connsiteY18" fmla="*/ 402847 h 2103759"/>
              <a:gd name="connsiteX19" fmla="*/ 166292 w 831310"/>
              <a:gd name="connsiteY19" fmla="*/ 422031 h 2103759"/>
              <a:gd name="connsiteX20" fmla="*/ 159898 w 831310"/>
              <a:gd name="connsiteY20" fmla="*/ 441214 h 2103759"/>
              <a:gd name="connsiteX21" fmla="*/ 147109 w 831310"/>
              <a:gd name="connsiteY21" fmla="*/ 498763 h 2103759"/>
              <a:gd name="connsiteX22" fmla="*/ 134320 w 831310"/>
              <a:gd name="connsiteY22" fmla="*/ 575496 h 2103759"/>
              <a:gd name="connsiteX23" fmla="*/ 121531 w 831310"/>
              <a:gd name="connsiteY23" fmla="*/ 645835 h 2103759"/>
              <a:gd name="connsiteX24" fmla="*/ 108742 w 831310"/>
              <a:gd name="connsiteY24" fmla="*/ 735356 h 2103759"/>
              <a:gd name="connsiteX25" fmla="*/ 95953 w 831310"/>
              <a:gd name="connsiteY25" fmla="*/ 888822 h 2103759"/>
              <a:gd name="connsiteX26" fmla="*/ 89559 w 831310"/>
              <a:gd name="connsiteY26" fmla="*/ 933583 h 2103759"/>
              <a:gd name="connsiteX27" fmla="*/ 76770 w 831310"/>
              <a:gd name="connsiteY27" fmla="*/ 997527 h 2103759"/>
              <a:gd name="connsiteX28" fmla="*/ 57587 w 831310"/>
              <a:gd name="connsiteY28" fmla="*/ 1138204 h 2103759"/>
              <a:gd name="connsiteX29" fmla="*/ 51193 w 831310"/>
              <a:gd name="connsiteY29" fmla="*/ 1176570 h 2103759"/>
              <a:gd name="connsiteX30" fmla="*/ 44798 w 831310"/>
              <a:gd name="connsiteY30" fmla="*/ 1208542 h 2103759"/>
              <a:gd name="connsiteX31" fmla="*/ 32009 w 831310"/>
              <a:gd name="connsiteY31" fmla="*/ 1298064 h 2103759"/>
              <a:gd name="connsiteX32" fmla="*/ 25615 w 831310"/>
              <a:gd name="connsiteY32" fmla="*/ 1336431 h 2103759"/>
              <a:gd name="connsiteX33" fmla="*/ 19221 w 831310"/>
              <a:gd name="connsiteY33" fmla="*/ 1393980 h 2103759"/>
              <a:gd name="connsiteX34" fmla="*/ 12826 w 831310"/>
              <a:gd name="connsiteY34" fmla="*/ 1445135 h 2103759"/>
              <a:gd name="connsiteX35" fmla="*/ 6432 w 831310"/>
              <a:gd name="connsiteY35" fmla="*/ 1547446 h 2103759"/>
              <a:gd name="connsiteX36" fmla="*/ 37 w 831310"/>
              <a:gd name="connsiteY36" fmla="*/ 1611390 h 2103759"/>
              <a:gd name="connsiteX37" fmla="*/ 12826 w 831310"/>
              <a:gd name="connsiteY37" fmla="*/ 1854377 h 2103759"/>
              <a:gd name="connsiteX38" fmla="*/ 25615 w 831310"/>
              <a:gd name="connsiteY38" fmla="*/ 1905533 h 2103759"/>
              <a:gd name="connsiteX39" fmla="*/ 38404 w 831310"/>
              <a:gd name="connsiteY39" fmla="*/ 1956688 h 2103759"/>
              <a:gd name="connsiteX40" fmla="*/ 51193 w 831310"/>
              <a:gd name="connsiteY40" fmla="*/ 1995054 h 2103759"/>
              <a:gd name="connsiteX41" fmla="*/ 95953 w 831310"/>
              <a:gd name="connsiteY41" fmla="*/ 2052604 h 2103759"/>
              <a:gd name="connsiteX42" fmla="*/ 134320 w 831310"/>
              <a:gd name="connsiteY42" fmla="*/ 2078182 h 2103759"/>
              <a:gd name="connsiteX43" fmla="*/ 191870 w 831310"/>
              <a:gd name="connsiteY43" fmla="*/ 2097365 h 2103759"/>
              <a:gd name="connsiteX44" fmla="*/ 211053 w 831310"/>
              <a:gd name="connsiteY44" fmla="*/ 2103759 h 2103759"/>
              <a:gd name="connsiteX45" fmla="*/ 281391 w 831310"/>
              <a:gd name="connsiteY45" fmla="*/ 2097365 h 2103759"/>
              <a:gd name="connsiteX46" fmla="*/ 319758 w 831310"/>
              <a:gd name="connsiteY46" fmla="*/ 2084576 h 2103759"/>
              <a:gd name="connsiteX47" fmla="*/ 338941 w 831310"/>
              <a:gd name="connsiteY47" fmla="*/ 2078182 h 2103759"/>
              <a:gd name="connsiteX48" fmla="*/ 377307 w 831310"/>
              <a:gd name="connsiteY48" fmla="*/ 2046210 h 2103759"/>
              <a:gd name="connsiteX49" fmla="*/ 396491 w 831310"/>
              <a:gd name="connsiteY49" fmla="*/ 2033421 h 2103759"/>
              <a:gd name="connsiteX50" fmla="*/ 422068 w 831310"/>
              <a:gd name="connsiteY50" fmla="*/ 2014238 h 2103759"/>
              <a:gd name="connsiteX51" fmla="*/ 454040 w 831310"/>
              <a:gd name="connsiteY51" fmla="*/ 1975871 h 2103759"/>
              <a:gd name="connsiteX52" fmla="*/ 466829 w 831310"/>
              <a:gd name="connsiteY52" fmla="*/ 1956688 h 2103759"/>
              <a:gd name="connsiteX53" fmla="*/ 486012 w 831310"/>
              <a:gd name="connsiteY53" fmla="*/ 1937505 h 2103759"/>
              <a:gd name="connsiteX54" fmla="*/ 511590 w 831310"/>
              <a:gd name="connsiteY54" fmla="*/ 1899138 h 2103759"/>
              <a:gd name="connsiteX55" fmla="*/ 537167 w 831310"/>
              <a:gd name="connsiteY55" fmla="*/ 1860772 h 2103759"/>
              <a:gd name="connsiteX56" fmla="*/ 549956 w 831310"/>
              <a:gd name="connsiteY56" fmla="*/ 1841589 h 2103759"/>
              <a:gd name="connsiteX57" fmla="*/ 562745 w 831310"/>
              <a:gd name="connsiteY57" fmla="*/ 1803222 h 2103759"/>
              <a:gd name="connsiteX58" fmla="*/ 588323 w 831310"/>
              <a:gd name="connsiteY58" fmla="*/ 1764856 h 2103759"/>
              <a:gd name="connsiteX59" fmla="*/ 613900 w 831310"/>
              <a:gd name="connsiteY59" fmla="*/ 1688123 h 2103759"/>
              <a:gd name="connsiteX60" fmla="*/ 620295 w 831310"/>
              <a:gd name="connsiteY60" fmla="*/ 1668940 h 2103759"/>
              <a:gd name="connsiteX61" fmla="*/ 633084 w 831310"/>
              <a:gd name="connsiteY61" fmla="*/ 1649756 h 2103759"/>
              <a:gd name="connsiteX62" fmla="*/ 658661 w 831310"/>
              <a:gd name="connsiteY62" fmla="*/ 1573024 h 2103759"/>
              <a:gd name="connsiteX63" fmla="*/ 665056 w 831310"/>
              <a:gd name="connsiteY63" fmla="*/ 1553840 h 2103759"/>
              <a:gd name="connsiteX64" fmla="*/ 671450 w 831310"/>
              <a:gd name="connsiteY64" fmla="*/ 1534657 h 2103759"/>
              <a:gd name="connsiteX65" fmla="*/ 684239 w 831310"/>
              <a:gd name="connsiteY65" fmla="*/ 1515474 h 2103759"/>
              <a:gd name="connsiteX66" fmla="*/ 703422 w 831310"/>
              <a:gd name="connsiteY66" fmla="*/ 1438741 h 2103759"/>
              <a:gd name="connsiteX67" fmla="*/ 716211 w 831310"/>
              <a:gd name="connsiteY67" fmla="*/ 1387586 h 2103759"/>
              <a:gd name="connsiteX68" fmla="*/ 729000 w 831310"/>
              <a:gd name="connsiteY68" fmla="*/ 1349219 h 2103759"/>
              <a:gd name="connsiteX69" fmla="*/ 741788 w 831310"/>
              <a:gd name="connsiteY69" fmla="*/ 1298064 h 2103759"/>
              <a:gd name="connsiteX70" fmla="*/ 754577 w 831310"/>
              <a:gd name="connsiteY70" fmla="*/ 1253303 h 2103759"/>
              <a:gd name="connsiteX71" fmla="*/ 760972 w 831310"/>
              <a:gd name="connsiteY71" fmla="*/ 1234120 h 2103759"/>
              <a:gd name="connsiteX72" fmla="*/ 773760 w 831310"/>
              <a:gd name="connsiteY72" fmla="*/ 1182965 h 2103759"/>
              <a:gd name="connsiteX73" fmla="*/ 786549 w 831310"/>
              <a:gd name="connsiteY73" fmla="*/ 1106232 h 2103759"/>
              <a:gd name="connsiteX74" fmla="*/ 799338 w 831310"/>
              <a:gd name="connsiteY74" fmla="*/ 1061471 h 2103759"/>
              <a:gd name="connsiteX75" fmla="*/ 805732 w 831310"/>
              <a:gd name="connsiteY75" fmla="*/ 1016710 h 2103759"/>
              <a:gd name="connsiteX76" fmla="*/ 818521 w 831310"/>
              <a:gd name="connsiteY76" fmla="*/ 933583 h 2103759"/>
              <a:gd name="connsiteX77" fmla="*/ 831310 w 831310"/>
              <a:gd name="connsiteY77" fmla="*/ 805695 h 2103759"/>
              <a:gd name="connsiteX78" fmla="*/ 824916 w 831310"/>
              <a:gd name="connsiteY78" fmla="*/ 511552 h 2103759"/>
              <a:gd name="connsiteX79" fmla="*/ 812127 w 831310"/>
              <a:gd name="connsiteY79" fmla="*/ 409242 h 2103759"/>
              <a:gd name="connsiteX80" fmla="*/ 792944 w 831310"/>
              <a:gd name="connsiteY80" fmla="*/ 294142 h 2103759"/>
              <a:gd name="connsiteX81" fmla="*/ 780155 w 831310"/>
              <a:gd name="connsiteY81" fmla="*/ 255776 h 2103759"/>
              <a:gd name="connsiteX82" fmla="*/ 760972 w 831310"/>
              <a:gd name="connsiteY82" fmla="*/ 217410 h 2103759"/>
              <a:gd name="connsiteX83" fmla="*/ 741788 w 831310"/>
              <a:gd name="connsiteY83" fmla="*/ 198226 h 210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31310" h="2103759">
                <a:moveTo>
                  <a:pt x="741788" y="198226"/>
                </a:moveTo>
                <a:cubicBezTo>
                  <a:pt x="736459" y="185437"/>
                  <a:pt x="734418" y="158737"/>
                  <a:pt x="729000" y="140677"/>
                </a:cubicBezTo>
                <a:cubicBezTo>
                  <a:pt x="725126" y="127765"/>
                  <a:pt x="725743" y="111842"/>
                  <a:pt x="716211" y="102310"/>
                </a:cubicBezTo>
                <a:cubicBezTo>
                  <a:pt x="666975" y="53076"/>
                  <a:pt x="692892" y="73977"/>
                  <a:pt x="639478" y="38366"/>
                </a:cubicBezTo>
                <a:cubicBezTo>
                  <a:pt x="609077" y="18098"/>
                  <a:pt x="627589" y="28009"/>
                  <a:pt x="581928" y="12789"/>
                </a:cubicBezTo>
                <a:lnTo>
                  <a:pt x="562745" y="6394"/>
                </a:lnTo>
                <a:lnTo>
                  <a:pt x="543562" y="0"/>
                </a:lnTo>
                <a:cubicBezTo>
                  <a:pt x="511590" y="2131"/>
                  <a:pt x="479513" y="3040"/>
                  <a:pt x="447646" y="6394"/>
                </a:cubicBezTo>
                <a:cubicBezTo>
                  <a:pt x="435915" y="7629"/>
                  <a:pt x="414771" y="15221"/>
                  <a:pt x="402885" y="19183"/>
                </a:cubicBezTo>
                <a:cubicBezTo>
                  <a:pt x="379821" y="34559"/>
                  <a:pt x="362854" y="44060"/>
                  <a:pt x="345335" y="70338"/>
                </a:cubicBezTo>
                <a:cubicBezTo>
                  <a:pt x="327530" y="97045"/>
                  <a:pt x="337980" y="84087"/>
                  <a:pt x="313363" y="108705"/>
                </a:cubicBezTo>
                <a:cubicBezTo>
                  <a:pt x="302109" y="142470"/>
                  <a:pt x="310708" y="122278"/>
                  <a:pt x="281391" y="166254"/>
                </a:cubicBezTo>
                <a:lnTo>
                  <a:pt x="268602" y="185438"/>
                </a:lnTo>
                <a:cubicBezTo>
                  <a:pt x="266471" y="191832"/>
                  <a:pt x="264863" y="198426"/>
                  <a:pt x="262208" y="204621"/>
                </a:cubicBezTo>
                <a:cubicBezTo>
                  <a:pt x="252474" y="227334"/>
                  <a:pt x="249472" y="230118"/>
                  <a:pt x="236630" y="249382"/>
                </a:cubicBezTo>
                <a:cubicBezTo>
                  <a:pt x="232367" y="262171"/>
                  <a:pt x="229871" y="275691"/>
                  <a:pt x="223842" y="287748"/>
                </a:cubicBezTo>
                <a:cubicBezTo>
                  <a:pt x="207616" y="320200"/>
                  <a:pt x="216341" y="305395"/>
                  <a:pt x="198264" y="332509"/>
                </a:cubicBezTo>
                <a:cubicBezTo>
                  <a:pt x="196133" y="338903"/>
                  <a:pt x="193643" y="345189"/>
                  <a:pt x="191870" y="351692"/>
                </a:cubicBezTo>
                <a:cubicBezTo>
                  <a:pt x="187245" y="368649"/>
                  <a:pt x="188830" y="388222"/>
                  <a:pt x="179081" y="402847"/>
                </a:cubicBezTo>
                <a:lnTo>
                  <a:pt x="166292" y="422031"/>
                </a:lnTo>
                <a:cubicBezTo>
                  <a:pt x="164161" y="428425"/>
                  <a:pt x="161750" y="434733"/>
                  <a:pt x="159898" y="441214"/>
                </a:cubicBezTo>
                <a:cubicBezTo>
                  <a:pt x="154968" y="458469"/>
                  <a:pt x="150154" y="481505"/>
                  <a:pt x="147109" y="498763"/>
                </a:cubicBezTo>
                <a:cubicBezTo>
                  <a:pt x="142603" y="524299"/>
                  <a:pt x="140610" y="550340"/>
                  <a:pt x="134320" y="575496"/>
                </a:cubicBezTo>
                <a:cubicBezTo>
                  <a:pt x="125753" y="609760"/>
                  <a:pt x="126623" y="602554"/>
                  <a:pt x="121531" y="645835"/>
                </a:cubicBezTo>
                <a:cubicBezTo>
                  <a:pt x="111840" y="728212"/>
                  <a:pt x="121327" y="685023"/>
                  <a:pt x="108742" y="735356"/>
                </a:cubicBezTo>
                <a:cubicBezTo>
                  <a:pt x="104479" y="786511"/>
                  <a:pt x="103212" y="838005"/>
                  <a:pt x="95953" y="888822"/>
                </a:cubicBezTo>
                <a:cubicBezTo>
                  <a:pt x="93822" y="903742"/>
                  <a:pt x="92178" y="918741"/>
                  <a:pt x="89559" y="933583"/>
                </a:cubicBezTo>
                <a:cubicBezTo>
                  <a:pt x="85782" y="954989"/>
                  <a:pt x="79466" y="975958"/>
                  <a:pt x="76770" y="997527"/>
                </a:cubicBezTo>
                <a:cubicBezTo>
                  <a:pt x="70973" y="1043902"/>
                  <a:pt x="65200" y="1092522"/>
                  <a:pt x="57587" y="1138204"/>
                </a:cubicBezTo>
                <a:cubicBezTo>
                  <a:pt x="55456" y="1150993"/>
                  <a:pt x="53512" y="1163814"/>
                  <a:pt x="51193" y="1176570"/>
                </a:cubicBezTo>
                <a:cubicBezTo>
                  <a:pt x="49249" y="1187263"/>
                  <a:pt x="46493" y="1197807"/>
                  <a:pt x="44798" y="1208542"/>
                </a:cubicBezTo>
                <a:cubicBezTo>
                  <a:pt x="40097" y="1238317"/>
                  <a:pt x="36964" y="1268330"/>
                  <a:pt x="32009" y="1298064"/>
                </a:cubicBezTo>
                <a:cubicBezTo>
                  <a:pt x="29878" y="1310853"/>
                  <a:pt x="27328" y="1323579"/>
                  <a:pt x="25615" y="1336431"/>
                </a:cubicBezTo>
                <a:cubicBezTo>
                  <a:pt x="23064" y="1355563"/>
                  <a:pt x="21476" y="1374811"/>
                  <a:pt x="19221" y="1393980"/>
                </a:cubicBezTo>
                <a:cubicBezTo>
                  <a:pt x="17213" y="1411047"/>
                  <a:pt x="14958" y="1428083"/>
                  <a:pt x="12826" y="1445135"/>
                </a:cubicBezTo>
                <a:cubicBezTo>
                  <a:pt x="10695" y="1479239"/>
                  <a:pt x="9053" y="1513376"/>
                  <a:pt x="6432" y="1547446"/>
                </a:cubicBezTo>
                <a:cubicBezTo>
                  <a:pt x="4789" y="1568804"/>
                  <a:pt x="37" y="1589969"/>
                  <a:pt x="37" y="1611390"/>
                </a:cubicBezTo>
                <a:cubicBezTo>
                  <a:pt x="37" y="1652146"/>
                  <a:pt x="-1348" y="1783505"/>
                  <a:pt x="12826" y="1854377"/>
                </a:cubicBezTo>
                <a:cubicBezTo>
                  <a:pt x="16273" y="1871612"/>
                  <a:pt x="21352" y="1888481"/>
                  <a:pt x="25615" y="1905533"/>
                </a:cubicBezTo>
                <a:cubicBezTo>
                  <a:pt x="25618" y="1905546"/>
                  <a:pt x="38400" y="1956676"/>
                  <a:pt x="38404" y="1956688"/>
                </a:cubicBezTo>
                <a:cubicBezTo>
                  <a:pt x="42667" y="1969477"/>
                  <a:pt x="43716" y="1983837"/>
                  <a:pt x="51193" y="1995054"/>
                </a:cubicBezTo>
                <a:cubicBezTo>
                  <a:pt x="66071" y="2017372"/>
                  <a:pt x="75147" y="2036422"/>
                  <a:pt x="95953" y="2052604"/>
                </a:cubicBezTo>
                <a:cubicBezTo>
                  <a:pt x="108086" y="2062041"/>
                  <a:pt x="119738" y="2073322"/>
                  <a:pt x="134320" y="2078182"/>
                </a:cubicBezTo>
                <a:lnTo>
                  <a:pt x="191870" y="2097365"/>
                </a:lnTo>
                <a:lnTo>
                  <a:pt x="211053" y="2103759"/>
                </a:lnTo>
                <a:cubicBezTo>
                  <a:pt x="234499" y="2101628"/>
                  <a:pt x="258207" y="2101456"/>
                  <a:pt x="281391" y="2097365"/>
                </a:cubicBezTo>
                <a:cubicBezTo>
                  <a:pt x="294667" y="2095022"/>
                  <a:pt x="306969" y="2088839"/>
                  <a:pt x="319758" y="2084576"/>
                </a:cubicBezTo>
                <a:lnTo>
                  <a:pt x="338941" y="2078182"/>
                </a:lnTo>
                <a:cubicBezTo>
                  <a:pt x="386574" y="2046426"/>
                  <a:pt x="328066" y="2087243"/>
                  <a:pt x="377307" y="2046210"/>
                </a:cubicBezTo>
                <a:cubicBezTo>
                  <a:pt x="383211" y="2041290"/>
                  <a:pt x="390237" y="2037888"/>
                  <a:pt x="396491" y="2033421"/>
                </a:cubicBezTo>
                <a:cubicBezTo>
                  <a:pt x="405163" y="2027227"/>
                  <a:pt x="413542" y="2020632"/>
                  <a:pt x="422068" y="2014238"/>
                </a:cubicBezTo>
                <a:cubicBezTo>
                  <a:pt x="453818" y="1966612"/>
                  <a:pt x="413015" y="2025101"/>
                  <a:pt x="454040" y="1975871"/>
                </a:cubicBezTo>
                <a:cubicBezTo>
                  <a:pt x="458960" y="1969967"/>
                  <a:pt x="461909" y="1962592"/>
                  <a:pt x="466829" y="1956688"/>
                </a:cubicBezTo>
                <a:cubicBezTo>
                  <a:pt x="472618" y="1949741"/>
                  <a:pt x="480460" y="1944643"/>
                  <a:pt x="486012" y="1937505"/>
                </a:cubicBezTo>
                <a:cubicBezTo>
                  <a:pt x="495449" y="1925372"/>
                  <a:pt x="503064" y="1911927"/>
                  <a:pt x="511590" y="1899138"/>
                </a:cubicBezTo>
                <a:lnTo>
                  <a:pt x="537167" y="1860772"/>
                </a:lnTo>
                <a:cubicBezTo>
                  <a:pt x="541430" y="1854378"/>
                  <a:pt x="547526" y="1848880"/>
                  <a:pt x="549956" y="1841589"/>
                </a:cubicBezTo>
                <a:cubicBezTo>
                  <a:pt x="554219" y="1828800"/>
                  <a:pt x="555267" y="1814439"/>
                  <a:pt x="562745" y="1803222"/>
                </a:cubicBezTo>
                <a:lnTo>
                  <a:pt x="588323" y="1764856"/>
                </a:lnTo>
                <a:lnTo>
                  <a:pt x="613900" y="1688123"/>
                </a:lnTo>
                <a:cubicBezTo>
                  <a:pt x="616032" y="1681729"/>
                  <a:pt x="616556" y="1674548"/>
                  <a:pt x="620295" y="1668940"/>
                </a:cubicBezTo>
                <a:lnTo>
                  <a:pt x="633084" y="1649756"/>
                </a:lnTo>
                <a:lnTo>
                  <a:pt x="658661" y="1573024"/>
                </a:lnTo>
                <a:lnTo>
                  <a:pt x="665056" y="1553840"/>
                </a:lnTo>
                <a:cubicBezTo>
                  <a:pt x="667187" y="1547446"/>
                  <a:pt x="667711" y="1540265"/>
                  <a:pt x="671450" y="1534657"/>
                </a:cubicBezTo>
                <a:lnTo>
                  <a:pt x="684239" y="1515474"/>
                </a:lnTo>
                <a:lnTo>
                  <a:pt x="703422" y="1438741"/>
                </a:lnTo>
                <a:lnTo>
                  <a:pt x="716211" y="1387586"/>
                </a:lnTo>
                <a:cubicBezTo>
                  <a:pt x="720474" y="1374797"/>
                  <a:pt x="725731" y="1362297"/>
                  <a:pt x="729000" y="1349219"/>
                </a:cubicBezTo>
                <a:cubicBezTo>
                  <a:pt x="733263" y="1332167"/>
                  <a:pt x="736229" y="1314738"/>
                  <a:pt x="741788" y="1298064"/>
                </a:cubicBezTo>
                <a:cubicBezTo>
                  <a:pt x="757121" y="1252070"/>
                  <a:pt x="738518" y="1309507"/>
                  <a:pt x="754577" y="1253303"/>
                </a:cubicBezTo>
                <a:cubicBezTo>
                  <a:pt x="756429" y="1246822"/>
                  <a:pt x="759199" y="1240623"/>
                  <a:pt x="760972" y="1234120"/>
                </a:cubicBezTo>
                <a:cubicBezTo>
                  <a:pt x="765597" y="1217163"/>
                  <a:pt x="770870" y="1200302"/>
                  <a:pt x="773760" y="1182965"/>
                </a:cubicBezTo>
                <a:cubicBezTo>
                  <a:pt x="778023" y="1157387"/>
                  <a:pt x="778348" y="1130832"/>
                  <a:pt x="786549" y="1106232"/>
                </a:cubicBezTo>
                <a:cubicBezTo>
                  <a:pt x="792030" y="1089792"/>
                  <a:pt x="796125" y="1079141"/>
                  <a:pt x="799338" y="1061471"/>
                </a:cubicBezTo>
                <a:cubicBezTo>
                  <a:pt x="802034" y="1046642"/>
                  <a:pt x="803254" y="1031577"/>
                  <a:pt x="805732" y="1016710"/>
                </a:cubicBezTo>
                <a:cubicBezTo>
                  <a:pt x="816470" y="952282"/>
                  <a:pt x="809241" y="1020196"/>
                  <a:pt x="818521" y="933583"/>
                </a:cubicBezTo>
                <a:cubicBezTo>
                  <a:pt x="823085" y="890985"/>
                  <a:pt x="831310" y="805695"/>
                  <a:pt x="831310" y="805695"/>
                </a:cubicBezTo>
                <a:cubicBezTo>
                  <a:pt x="829179" y="707647"/>
                  <a:pt x="828480" y="609558"/>
                  <a:pt x="824916" y="511552"/>
                </a:cubicBezTo>
                <a:cubicBezTo>
                  <a:pt x="824020" y="486915"/>
                  <a:pt x="815656" y="435712"/>
                  <a:pt x="812127" y="409242"/>
                </a:cubicBezTo>
                <a:cubicBezTo>
                  <a:pt x="807002" y="370807"/>
                  <a:pt x="804151" y="331498"/>
                  <a:pt x="792944" y="294142"/>
                </a:cubicBezTo>
                <a:cubicBezTo>
                  <a:pt x="789070" y="281230"/>
                  <a:pt x="784418" y="268565"/>
                  <a:pt x="780155" y="255776"/>
                </a:cubicBezTo>
                <a:cubicBezTo>
                  <a:pt x="773402" y="235517"/>
                  <a:pt x="775136" y="235116"/>
                  <a:pt x="760972" y="217410"/>
                </a:cubicBezTo>
                <a:cubicBezTo>
                  <a:pt x="757206" y="212702"/>
                  <a:pt x="747117" y="211015"/>
                  <a:pt x="741788" y="198226"/>
                </a:cubicBezTo>
                <a:close/>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9ADD600B-646E-9D4E-8788-AFDBB5D6EB80}"/>
              </a:ext>
            </a:extLst>
          </p:cNvPr>
          <p:cNvCxnSpPr/>
          <p:nvPr/>
        </p:nvCxnSpPr>
        <p:spPr>
          <a:xfrm flipH="1" flipV="1">
            <a:off x="4343400" y="2743200"/>
            <a:ext cx="533400" cy="381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83365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Local Linear Regression</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l="11666" t="12205" r="48333" b="18627"/>
          <a:stretch/>
        </p:blipFill>
        <p:spPr>
          <a:xfrm>
            <a:off x="1066800" y="685800"/>
            <a:ext cx="3657600" cy="3886200"/>
          </a:xfrm>
          <a:prstGeom prst="rect">
            <a:avLst/>
          </a:prstGeom>
        </p:spPr>
      </p:pic>
      <p:sp>
        <p:nvSpPr>
          <p:cNvPr id="6" name="TextBox 5">
            <a:extLst>
              <a:ext uri="{FF2B5EF4-FFF2-40B4-BE49-F238E27FC236}">
                <a16:creationId xmlns:a16="http://schemas.microsoft.com/office/drawing/2014/main" id="{5A27FFD7-A56F-3B43-9126-717679DC012A}"/>
              </a:ext>
            </a:extLst>
          </p:cNvPr>
          <p:cNvSpPr txBox="1"/>
          <p:nvPr/>
        </p:nvSpPr>
        <p:spPr>
          <a:xfrm>
            <a:off x="4767562" y="3124200"/>
            <a:ext cx="4343400" cy="1200329"/>
          </a:xfrm>
          <a:prstGeom prst="rect">
            <a:avLst/>
          </a:prstGeom>
          <a:noFill/>
        </p:spPr>
        <p:txBody>
          <a:bodyPr wrap="square" rtlCol="0">
            <a:spAutoFit/>
          </a:bodyPr>
          <a:lstStyle/>
          <a:p>
            <a:r>
              <a:rPr lang="en-US" dirty="0"/>
              <a:t>Highlighted red increment uses least squares fit to ensemble members in region.</a:t>
            </a:r>
          </a:p>
        </p:txBody>
      </p:sp>
      <p:sp>
        <p:nvSpPr>
          <p:cNvPr id="12" name="Freeform 11">
            <a:extLst>
              <a:ext uri="{FF2B5EF4-FFF2-40B4-BE49-F238E27FC236}">
                <a16:creationId xmlns:a16="http://schemas.microsoft.com/office/drawing/2014/main" id="{4B2C084B-C0FD-FA46-B6AE-69AFCABB738F}"/>
              </a:ext>
            </a:extLst>
          </p:cNvPr>
          <p:cNvSpPr/>
          <p:nvPr/>
        </p:nvSpPr>
        <p:spPr>
          <a:xfrm>
            <a:off x="3631985" y="1163782"/>
            <a:ext cx="831310" cy="2103759"/>
          </a:xfrm>
          <a:custGeom>
            <a:avLst/>
            <a:gdLst>
              <a:gd name="connsiteX0" fmla="*/ 741788 w 831310"/>
              <a:gd name="connsiteY0" fmla="*/ 198226 h 2103759"/>
              <a:gd name="connsiteX1" fmla="*/ 729000 w 831310"/>
              <a:gd name="connsiteY1" fmla="*/ 140677 h 2103759"/>
              <a:gd name="connsiteX2" fmla="*/ 716211 w 831310"/>
              <a:gd name="connsiteY2" fmla="*/ 102310 h 2103759"/>
              <a:gd name="connsiteX3" fmla="*/ 639478 w 831310"/>
              <a:gd name="connsiteY3" fmla="*/ 38366 h 2103759"/>
              <a:gd name="connsiteX4" fmla="*/ 581928 w 831310"/>
              <a:gd name="connsiteY4" fmla="*/ 12789 h 2103759"/>
              <a:gd name="connsiteX5" fmla="*/ 562745 w 831310"/>
              <a:gd name="connsiteY5" fmla="*/ 6394 h 2103759"/>
              <a:gd name="connsiteX6" fmla="*/ 543562 w 831310"/>
              <a:gd name="connsiteY6" fmla="*/ 0 h 2103759"/>
              <a:gd name="connsiteX7" fmla="*/ 447646 w 831310"/>
              <a:gd name="connsiteY7" fmla="*/ 6394 h 2103759"/>
              <a:gd name="connsiteX8" fmla="*/ 402885 w 831310"/>
              <a:gd name="connsiteY8" fmla="*/ 19183 h 2103759"/>
              <a:gd name="connsiteX9" fmla="*/ 345335 w 831310"/>
              <a:gd name="connsiteY9" fmla="*/ 70338 h 2103759"/>
              <a:gd name="connsiteX10" fmla="*/ 313363 w 831310"/>
              <a:gd name="connsiteY10" fmla="*/ 108705 h 2103759"/>
              <a:gd name="connsiteX11" fmla="*/ 281391 w 831310"/>
              <a:gd name="connsiteY11" fmla="*/ 166254 h 2103759"/>
              <a:gd name="connsiteX12" fmla="*/ 268602 w 831310"/>
              <a:gd name="connsiteY12" fmla="*/ 185438 h 2103759"/>
              <a:gd name="connsiteX13" fmla="*/ 262208 w 831310"/>
              <a:gd name="connsiteY13" fmla="*/ 204621 h 2103759"/>
              <a:gd name="connsiteX14" fmla="*/ 236630 w 831310"/>
              <a:gd name="connsiteY14" fmla="*/ 249382 h 2103759"/>
              <a:gd name="connsiteX15" fmla="*/ 223842 w 831310"/>
              <a:gd name="connsiteY15" fmla="*/ 287748 h 2103759"/>
              <a:gd name="connsiteX16" fmla="*/ 198264 w 831310"/>
              <a:gd name="connsiteY16" fmla="*/ 332509 h 2103759"/>
              <a:gd name="connsiteX17" fmla="*/ 191870 w 831310"/>
              <a:gd name="connsiteY17" fmla="*/ 351692 h 2103759"/>
              <a:gd name="connsiteX18" fmla="*/ 179081 w 831310"/>
              <a:gd name="connsiteY18" fmla="*/ 402847 h 2103759"/>
              <a:gd name="connsiteX19" fmla="*/ 166292 w 831310"/>
              <a:gd name="connsiteY19" fmla="*/ 422031 h 2103759"/>
              <a:gd name="connsiteX20" fmla="*/ 159898 w 831310"/>
              <a:gd name="connsiteY20" fmla="*/ 441214 h 2103759"/>
              <a:gd name="connsiteX21" fmla="*/ 147109 w 831310"/>
              <a:gd name="connsiteY21" fmla="*/ 498763 h 2103759"/>
              <a:gd name="connsiteX22" fmla="*/ 134320 w 831310"/>
              <a:gd name="connsiteY22" fmla="*/ 575496 h 2103759"/>
              <a:gd name="connsiteX23" fmla="*/ 121531 w 831310"/>
              <a:gd name="connsiteY23" fmla="*/ 645835 h 2103759"/>
              <a:gd name="connsiteX24" fmla="*/ 108742 w 831310"/>
              <a:gd name="connsiteY24" fmla="*/ 735356 h 2103759"/>
              <a:gd name="connsiteX25" fmla="*/ 95953 w 831310"/>
              <a:gd name="connsiteY25" fmla="*/ 888822 h 2103759"/>
              <a:gd name="connsiteX26" fmla="*/ 89559 w 831310"/>
              <a:gd name="connsiteY26" fmla="*/ 933583 h 2103759"/>
              <a:gd name="connsiteX27" fmla="*/ 76770 w 831310"/>
              <a:gd name="connsiteY27" fmla="*/ 997527 h 2103759"/>
              <a:gd name="connsiteX28" fmla="*/ 57587 w 831310"/>
              <a:gd name="connsiteY28" fmla="*/ 1138204 h 2103759"/>
              <a:gd name="connsiteX29" fmla="*/ 51193 w 831310"/>
              <a:gd name="connsiteY29" fmla="*/ 1176570 h 2103759"/>
              <a:gd name="connsiteX30" fmla="*/ 44798 w 831310"/>
              <a:gd name="connsiteY30" fmla="*/ 1208542 h 2103759"/>
              <a:gd name="connsiteX31" fmla="*/ 32009 w 831310"/>
              <a:gd name="connsiteY31" fmla="*/ 1298064 h 2103759"/>
              <a:gd name="connsiteX32" fmla="*/ 25615 w 831310"/>
              <a:gd name="connsiteY32" fmla="*/ 1336431 h 2103759"/>
              <a:gd name="connsiteX33" fmla="*/ 19221 w 831310"/>
              <a:gd name="connsiteY33" fmla="*/ 1393980 h 2103759"/>
              <a:gd name="connsiteX34" fmla="*/ 12826 w 831310"/>
              <a:gd name="connsiteY34" fmla="*/ 1445135 h 2103759"/>
              <a:gd name="connsiteX35" fmla="*/ 6432 w 831310"/>
              <a:gd name="connsiteY35" fmla="*/ 1547446 h 2103759"/>
              <a:gd name="connsiteX36" fmla="*/ 37 w 831310"/>
              <a:gd name="connsiteY36" fmla="*/ 1611390 h 2103759"/>
              <a:gd name="connsiteX37" fmla="*/ 12826 w 831310"/>
              <a:gd name="connsiteY37" fmla="*/ 1854377 h 2103759"/>
              <a:gd name="connsiteX38" fmla="*/ 25615 w 831310"/>
              <a:gd name="connsiteY38" fmla="*/ 1905533 h 2103759"/>
              <a:gd name="connsiteX39" fmla="*/ 38404 w 831310"/>
              <a:gd name="connsiteY39" fmla="*/ 1956688 h 2103759"/>
              <a:gd name="connsiteX40" fmla="*/ 51193 w 831310"/>
              <a:gd name="connsiteY40" fmla="*/ 1995054 h 2103759"/>
              <a:gd name="connsiteX41" fmla="*/ 95953 w 831310"/>
              <a:gd name="connsiteY41" fmla="*/ 2052604 h 2103759"/>
              <a:gd name="connsiteX42" fmla="*/ 134320 w 831310"/>
              <a:gd name="connsiteY42" fmla="*/ 2078182 h 2103759"/>
              <a:gd name="connsiteX43" fmla="*/ 191870 w 831310"/>
              <a:gd name="connsiteY43" fmla="*/ 2097365 h 2103759"/>
              <a:gd name="connsiteX44" fmla="*/ 211053 w 831310"/>
              <a:gd name="connsiteY44" fmla="*/ 2103759 h 2103759"/>
              <a:gd name="connsiteX45" fmla="*/ 281391 w 831310"/>
              <a:gd name="connsiteY45" fmla="*/ 2097365 h 2103759"/>
              <a:gd name="connsiteX46" fmla="*/ 319758 w 831310"/>
              <a:gd name="connsiteY46" fmla="*/ 2084576 h 2103759"/>
              <a:gd name="connsiteX47" fmla="*/ 338941 w 831310"/>
              <a:gd name="connsiteY47" fmla="*/ 2078182 h 2103759"/>
              <a:gd name="connsiteX48" fmla="*/ 377307 w 831310"/>
              <a:gd name="connsiteY48" fmla="*/ 2046210 h 2103759"/>
              <a:gd name="connsiteX49" fmla="*/ 396491 w 831310"/>
              <a:gd name="connsiteY49" fmla="*/ 2033421 h 2103759"/>
              <a:gd name="connsiteX50" fmla="*/ 422068 w 831310"/>
              <a:gd name="connsiteY50" fmla="*/ 2014238 h 2103759"/>
              <a:gd name="connsiteX51" fmla="*/ 454040 w 831310"/>
              <a:gd name="connsiteY51" fmla="*/ 1975871 h 2103759"/>
              <a:gd name="connsiteX52" fmla="*/ 466829 w 831310"/>
              <a:gd name="connsiteY52" fmla="*/ 1956688 h 2103759"/>
              <a:gd name="connsiteX53" fmla="*/ 486012 w 831310"/>
              <a:gd name="connsiteY53" fmla="*/ 1937505 h 2103759"/>
              <a:gd name="connsiteX54" fmla="*/ 511590 w 831310"/>
              <a:gd name="connsiteY54" fmla="*/ 1899138 h 2103759"/>
              <a:gd name="connsiteX55" fmla="*/ 537167 w 831310"/>
              <a:gd name="connsiteY55" fmla="*/ 1860772 h 2103759"/>
              <a:gd name="connsiteX56" fmla="*/ 549956 w 831310"/>
              <a:gd name="connsiteY56" fmla="*/ 1841589 h 2103759"/>
              <a:gd name="connsiteX57" fmla="*/ 562745 w 831310"/>
              <a:gd name="connsiteY57" fmla="*/ 1803222 h 2103759"/>
              <a:gd name="connsiteX58" fmla="*/ 588323 w 831310"/>
              <a:gd name="connsiteY58" fmla="*/ 1764856 h 2103759"/>
              <a:gd name="connsiteX59" fmla="*/ 613900 w 831310"/>
              <a:gd name="connsiteY59" fmla="*/ 1688123 h 2103759"/>
              <a:gd name="connsiteX60" fmla="*/ 620295 w 831310"/>
              <a:gd name="connsiteY60" fmla="*/ 1668940 h 2103759"/>
              <a:gd name="connsiteX61" fmla="*/ 633084 w 831310"/>
              <a:gd name="connsiteY61" fmla="*/ 1649756 h 2103759"/>
              <a:gd name="connsiteX62" fmla="*/ 658661 w 831310"/>
              <a:gd name="connsiteY62" fmla="*/ 1573024 h 2103759"/>
              <a:gd name="connsiteX63" fmla="*/ 665056 w 831310"/>
              <a:gd name="connsiteY63" fmla="*/ 1553840 h 2103759"/>
              <a:gd name="connsiteX64" fmla="*/ 671450 w 831310"/>
              <a:gd name="connsiteY64" fmla="*/ 1534657 h 2103759"/>
              <a:gd name="connsiteX65" fmla="*/ 684239 w 831310"/>
              <a:gd name="connsiteY65" fmla="*/ 1515474 h 2103759"/>
              <a:gd name="connsiteX66" fmla="*/ 703422 w 831310"/>
              <a:gd name="connsiteY66" fmla="*/ 1438741 h 2103759"/>
              <a:gd name="connsiteX67" fmla="*/ 716211 w 831310"/>
              <a:gd name="connsiteY67" fmla="*/ 1387586 h 2103759"/>
              <a:gd name="connsiteX68" fmla="*/ 729000 w 831310"/>
              <a:gd name="connsiteY68" fmla="*/ 1349219 h 2103759"/>
              <a:gd name="connsiteX69" fmla="*/ 741788 w 831310"/>
              <a:gd name="connsiteY69" fmla="*/ 1298064 h 2103759"/>
              <a:gd name="connsiteX70" fmla="*/ 754577 w 831310"/>
              <a:gd name="connsiteY70" fmla="*/ 1253303 h 2103759"/>
              <a:gd name="connsiteX71" fmla="*/ 760972 w 831310"/>
              <a:gd name="connsiteY71" fmla="*/ 1234120 h 2103759"/>
              <a:gd name="connsiteX72" fmla="*/ 773760 w 831310"/>
              <a:gd name="connsiteY72" fmla="*/ 1182965 h 2103759"/>
              <a:gd name="connsiteX73" fmla="*/ 786549 w 831310"/>
              <a:gd name="connsiteY73" fmla="*/ 1106232 h 2103759"/>
              <a:gd name="connsiteX74" fmla="*/ 799338 w 831310"/>
              <a:gd name="connsiteY74" fmla="*/ 1061471 h 2103759"/>
              <a:gd name="connsiteX75" fmla="*/ 805732 w 831310"/>
              <a:gd name="connsiteY75" fmla="*/ 1016710 h 2103759"/>
              <a:gd name="connsiteX76" fmla="*/ 818521 w 831310"/>
              <a:gd name="connsiteY76" fmla="*/ 933583 h 2103759"/>
              <a:gd name="connsiteX77" fmla="*/ 831310 w 831310"/>
              <a:gd name="connsiteY77" fmla="*/ 805695 h 2103759"/>
              <a:gd name="connsiteX78" fmla="*/ 824916 w 831310"/>
              <a:gd name="connsiteY78" fmla="*/ 511552 h 2103759"/>
              <a:gd name="connsiteX79" fmla="*/ 812127 w 831310"/>
              <a:gd name="connsiteY79" fmla="*/ 409242 h 2103759"/>
              <a:gd name="connsiteX80" fmla="*/ 792944 w 831310"/>
              <a:gd name="connsiteY80" fmla="*/ 294142 h 2103759"/>
              <a:gd name="connsiteX81" fmla="*/ 780155 w 831310"/>
              <a:gd name="connsiteY81" fmla="*/ 255776 h 2103759"/>
              <a:gd name="connsiteX82" fmla="*/ 760972 w 831310"/>
              <a:gd name="connsiteY82" fmla="*/ 217410 h 2103759"/>
              <a:gd name="connsiteX83" fmla="*/ 741788 w 831310"/>
              <a:gd name="connsiteY83" fmla="*/ 198226 h 210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31310" h="2103759">
                <a:moveTo>
                  <a:pt x="741788" y="198226"/>
                </a:moveTo>
                <a:cubicBezTo>
                  <a:pt x="736459" y="185437"/>
                  <a:pt x="734418" y="158737"/>
                  <a:pt x="729000" y="140677"/>
                </a:cubicBezTo>
                <a:cubicBezTo>
                  <a:pt x="725126" y="127765"/>
                  <a:pt x="725743" y="111842"/>
                  <a:pt x="716211" y="102310"/>
                </a:cubicBezTo>
                <a:cubicBezTo>
                  <a:pt x="666975" y="53076"/>
                  <a:pt x="692892" y="73977"/>
                  <a:pt x="639478" y="38366"/>
                </a:cubicBezTo>
                <a:cubicBezTo>
                  <a:pt x="609077" y="18098"/>
                  <a:pt x="627589" y="28009"/>
                  <a:pt x="581928" y="12789"/>
                </a:cubicBezTo>
                <a:lnTo>
                  <a:pt x="562745" y="6394"/>
                </a:lnTo>
                <a:lnTo>
                  <a:pt x="543562" y="0"/>
                </a:lnTo>
                <a:cubicBezTo>
                  <a:pt x="511590" y="2131"/>
                  <a:pt x="479513" y="3040"/>
                  <a:pt x="447646" y="6394"/>
                </a:cubicBezTo>
                <a:cubicBezTo>
                  <a:pt x="435915" y="7629"/>
                  <a:pt x="414771" y="15221"/>
                  <a:pt x="402885" y="19183"/>
                </a:cubicBezTo>
                <a:cubicBezTo>
                  <a:pt x="379821" y="34559"/>
                  <a:pt x="362854" y="44060"/>
                  <a:pt x="345335" y="70338"/>
                </a:cubicBezTo>
                <a:cubicBezTo>
                  <a:pt x="327530" y="97045"/>
                  <a:pt x="337980" y="84087"/>
                  <a:pt x="313363" y="108705"/>
                </a:cubicBezTo>
                <a:cubicBezTo>
                  <a:pt x="302109" y="142470"/>
                  <a:pt x="310708" y="122278"/>
                  <a:pt x="281391" y="166254"/>
                </a:cubicBezTo>
                <a:lnTo>
                  <a:pt x="268602" y="185438"/>
                </a:lnTo>
                <a:cubicBezTo>
                  <a:pt x="266471" y="191832"/>
                  <a:pt x="264863" y="198426"/>
                  <a:pt x="262208" y="204621"/>
                </a:cubicBezTo>
                <a:cubicBezTo>
                  <a:pt x="252474" y="227334"/>
                  <a:pt x="249472" y="230118"/>
                  <a:pt x="236630" y="249382"/>
                </a:cubicBezTo>
                <a:cubicBezTo>
                  <a:pt x="232367" y="262171"/>
                  <a:pt x="229871" y="275691"/>
                  <a:pt x="223842" y="287748"/>
                </a:cubicBezTo>
                <a:cubicBezTo>
                  <a:pt x="207616" y="320200"/>
                  <a:pt x="216341" y="305395"/>
                  <a:pt x="198264" y="332509"/>
                </a:cubicBezTo>
                <a:cubicBezTo>
                  <a:pt x="196133" y="338903"/>
                  <a:pt x="193643" y="345189"/>
                  <a:pt x="191870" y="351692"/>
                </a:cubicBezTo>
                <a:cubicBezTo>
                  <a:pt x="187245" y="368649"/>
                  <a:pt x="188830" y="388222"/>
                  <a:pt x="179081" y="402847"/>
                </a:cubicBezTo>
                <a:lnTo>
                  <a:pt x="166292" y="422031"/>
                </a:lnTo>
                <a:cubicBezTo>
                  <a:pt x="164161" y="428425"/>
                  <a:pt x="161750" y="434733"/>
                  <a:pt x="159898" y="441214"/>
                </a:cubicBezTo>
                <a:cubicBezTo>
                  <a:pt x="154968" y="458469"/>
                  <a:pt x="150154" y="481505"/>
                  <a:pt x="147109" y="498763"/>
                </a:cubicBezTo>
                <a:cubicBezTo>
                  <a:pt x="142603" y="524299"/>
                  <a:pt x="140610" y="550340"/>
                  <a:pt x="134320" y="575496"/>
                </a:cubicBezTo>
                <a:cubicBezTo>
                  <a:pt x="125753" y="609760"/>
                  <a:pt x="126623" y="602554"/>
                  <a:pt x="121531" y="645835"/>
                </a:cubicBezTo>
                <a:cubicBezTo>
                  <a:pt x="111840" y="728212"/>
                  <a:pt x="121327" y="685023"/>
                  <a:pt x="108742" y="735356"/>
                </a:cubicBezTo>
                <a:cubicBezTo>
                  <a:pt x="104479" y="786511"/>
                  <a:pt x="103212" y="838005"/>
                  <a:pt x="95953" y="888822"/>
                </a:cubicBezTo>
                <a:cubicBezTo>
                  <a:pt x="93822" y="903742"/>
                  <a:pt x="92178" y="918741"/>
                  <a:pt x="89559" y="933583"/>
                </a:cubicBezTo>
                <a:cubicBezTo>
                  <a:pt x="85782" y="954989"/>
                  <a:pt x="79466" y="975958"/>
                  <a:pt x="76770" y="997527"/>
                </a:cubicBezTo>
                <a:cubicBezTo>
                  <a:pt x="70973" y="1043902"/>
                  <a:pt x="65200" y="1092522"/>
                  <a:pt x="57587" y="1138204"/>
                </a:cubicBezTo>
                <a:cubicBezTo>
                  <a:pt x="55456" y="1150993"/>
                  <a:pt x="53512" y="1163814"/>
                  <a:pt x="51193" y="1176570"/>
                </a:cubicBezTo>
                <a:cubicBezTo>
                  <a:pt x="49249" y="1187263"/>
                  <a:pt x="46493" y="1197807"/>
                  <a:pt x="44798" y="1208542"/>
                </a:cubicBezTo>
                <a:cubicBezTo>
                  <a:pt x="40097" y="1238317"/>
                  <a:pt x="36964" y="1268330"/>
                  <a:pt x="32009" y="1298064"/>
                </a:cubicBezTo>
                <a:cubicBezTo>
                  <a:pt x="29878" y="1310853"/>
                  <a:pt x="27328" y="1323579"/>
                  <a:pt x="25615" y="1336431"/>
                </a:cubicBezTo>
                <a:cubicBezTo>
                  <a:pt x="23064" y="1355563"/>
                  <a:pt x="21476" y="1374811"/>
                  <a:pt x="19221" y="1393980"/>
                </a:cubicBezTo>
                <a:cubicBezTo>
                  <a:pt x="17213" y="1411047"/>
                  <a:pt x="14958" y="1428083"/>
                  <a:pt x="12826" y="1445135"/>
                </a:cubicBezTo>
                <a:cubicBezTo>
                  <a:pt x="10695" y="1479239"/>
                  <a:pt x="9053" y="1513376"/>
                  <a:pt x="6432" y="1547446"/>
                </a:cubicBezTo>
                <a:cubicBezTo>
                  <a:pt x="4789" y="1568804"/>
                  <a:pt x="37" y="1589969"/>
                  <a:pt x="37" y="1611390"/>
                </a:cubicBezTo>
                <a:cubicBezTo>
                  <a:pt x="37" y="1652146"/>
                  <a:pt x="-1348" y="1783505"/>
                  <a:pt x="12826" y="1854377"/>
                </a:cubicBezTo>
                <a:cubicBezTo>
                  <a:pt x="16273" y="1871612"/>
                  <a:pt x="21352" y="1888481"/>
                  <a:pt x="25615" y="1905533"/>
                </a:cubicBezTo>
                <a:cubicBezTo>
                  <a:pt x="25618" y="1905546"/>
                  <a:pt x="38400" y="1956676"/>
                  <a:pt x="38404" y="1956688"/>
                </a:cubicBezTo>
                <a:cubicBezTo>
                  <a:pt x="42667" y="1969477"/>
                  <a:pt x="43716" y="1983837"/>
                  <a:pt x="51193" y="1995054"/>
                </a:cubicBezTo>
                <a:cubicBezTo>
                  <a:pt x="66071" y="2017372"/>
                  <a:pt x="75147" y="2036422"/>
                  <a:pt x="95953" y="2052604"/>
                </a:cubicBezTo>
                <a:cubicBezTo>
                  <a:pt x="108086" y="2062041"/>
                  <a:pt x="119738" y="2073322"/>
                  <a:pt x="134320" y="2078182"/>
                </a:cubicBezTo>
                <a:lnTo>
                  <a:pt x="191870" y="2097365"/>
                </a:lnTo>
                <a:lnTo>
                  <a:pt x="211053" y="2103759"/>
                </a:lnTo>
                <a:cubicBezTo>
                  <a:pt x="234499" y="2101628"/>
                  <a:pt x="258207" y="2101456"/>
                  <a:pt x="281391" y="2097365"/>
                </a:cubicBezTo>
                <a:cubicBezTo>
                  <a:pt x="294667" y="2095022"/>
                  <a:pt x="306969" y="2088839"/>
                  <a:pt x="319758" y="2084576"/>
                </a:cubicBezTo>
                <a:lnTo>
                  <a:pt x="338941" y="2078182"/>
                </a:lnTo>
                <a:cubicBezTo>
                  <a:pt x="386574" y="2046426"/>
                  <a:pt x="328066" y="2087243"/>
                  <a:pt x="377307" y="2046210"/>
                </a:cubicBezTo>
                <a:cubicBezTo>
                  <a:pt x="383211" y="2041290"/>
                  <a:pt x="390237" y="2037888"/>
                  <a:pt x="396491" y="2033421"/>
                </a:cubicBezTo>
                <a:cubicBezTo>
                  <a:pt x="405163" y="2027227"/>
                  <a:pt x="413542" y="2020632"/>
                  <a:pt x="422068" y="2014238"/>
                </a:cubicBezTo>
                <a:cubicBezTo>
                  <a:pt x="453818" y="1966612"/>
                  <a:pt x="413015" y="2025101"/>
                  <a:pt x="454040" y="1975871"/>
                </a:cubicBezTo>
                <a:cubicBezTo>
                  <a:pt x="458960" y="1969967"/>
                  <a:pt x="461909" y="1962592"/>
                  <a:pt x="466829" y="1956688"/>
                </a:cubicBezTo>
                <a:cubicBezTo>
                  <a:pt x="472618" y="1949741"/>
                  <a:pt x="480460" y="1944643"/>
                  <a:pt x="486012" y="1937505"/>
                </a:cubicBezTo>
                <a:cubicBezTo>
                  <a:pt x="495449" y="1925372"/>
                  <a:pt x="503064" y="1911927"/>
                  <a:pt x="511590" y="1899138"/>
                </a:cubicBezTo>
                <a:lnTo>
                  <a:pt x="537167" y="1860772"/>
                </a:lnTo>
                <a:cubicBezTo>
                  <a:pt x="541430" y="1854378"/>
                  <a:pt x="547526" y="1848880"/>
                  <a:pt x="549956" y="1841589"/>
                </a:cubicBezTo>
                <a:cubicBezTo>
                  <a:pt x="554219" y="1828800"/>
                  <a:pt x="555267" y="1814439"/>
                  <a:pt x="562745" y="1803222"/>
                </a:cubicBezTo>
                <a:lnTo>
                  <a:pt x="588323" y="1764856"/>
                </a:lnTo>
                <a:lnTo>
                  <a:pt x="613900" y="1688123"/>
                </a:lnTo>
                <a:cubicBezTo>
                  <a:pt x="616032" y="1681729"/>
                  <a:pt x="616556" y="1674548"/>
                  <a:pt x="620295" y="1668940"/>
                </a:cubicBezTo>
                <a:lnTo>
                  <a:pt x="633084" y="1649756"/>
                </a:lnTo>
                <a:lnTo>
                  <a:pt x="658661" y="1573024"/>
                </a:lnTo>
                <a:lnTo>
                  <a:pt x="665056" y="1553840"/>
                </a:lnTo>
                <a:cubicBezTo>
                  <a:pt x="667187" y="1547446"/>
                  <a:pt x="667711" y="1540265"/>
                  <a:pt x="671450" y="1534657"/>
                </a:cubicBezTo>
                <a:lnTo>
                  <a:pt x="684239" y="1515474"/>
                </a:lnTo>
                <a:lnTo>
                  <a:pt x="703422" y="1438741"/>
                </a:lnTo>
                <a:lnTo>
                  <a:pt x="716211" y="1387586"/>
                </a:lnTo>
                <a:cubicBezTo>
                  <a:pt x="720474" y="1374797"/>
                  <a:pt x="725731" y="1362297"/>
                  <a:pt x="729000" y="1349219"/>
                </a:cubicBezTo>
                <a:cubicBezTo>
                  <a:pt x="733263" y="1332167"/>
                  <a:pt x="736229" y="1314738"/>
                  <a:pt x="741788" y="1298064"/>
                </a:cubicBezTo>
                <a:cubicBezTo>
                  <a:pt x="757121" y="1252070"/>
                  <a:pt x="738518" y="1309507"/>
                  <a:pt x="754577" y="1253303"/>
                </a:cubicBezTo>
                <a:cubicBezTo>
                  <a:pt x="756429" y="1246822"/>
                  <a:pt x="759199" y="1240623"/>
                  <a:pt x="760972" y="1234120"/>
                </a:cubicBezTo>
                <a:cubicBezTo>
                  <a:pt x="765597" y="1217163"/>
                  <a:pt x="770870" y="1200302"/>
                  <a:pt x="773760" y="1182965"/>
                </a:cubicBezTo>
                <a:cubicBezTo>
                  <a:pt x="778023" y="1157387"/>
                  <a:pt x="778348" y="1130832"/>
                  <a:pt x="786549" y="1106232"/>
                </a:cubicBezTo>
                <a:cubicBezTo>
                  <a:pt x="792030" y="1089792"/>
                  <a:pt x="796125" y="1079141"/>
                  <a:pt x="799338" y="1061471"/>
                </a:cubicBezTo>
                <a:cubicBezTo>
                  <a:pt x="802034" y="1046642"/>
                  <a:pt x="803254" y="1031577"/>
                  <a:pt x="805732" y="1016710"/>
                </a:cubicBezTo>
                <a:cubicBezTo>
                  <a:pt x="816470" y="952282"/>
                  <a:pt x="809241" y="1020196"/>
                  <a:pt x="818521" y="933583"/>
                </a:cubicBezTo>
                <a:cubicBezTo>
                  <a:pt x="823085" y="890985"/>
                  <a:pt x="831310" y="805695"/>
                  <a:pt x="831310" y="805695"/>
                </a:cubicBezTo>
                <a:cubicBezTo>
                  <a:pt x="829179" y="707647"/>
                  <a:pt x="828480" y="609558"/>
                  <a:pt x="824916" y="511552"/>
                </a:cubicBezTo>
                <a:cubicBezTo>
                  <a:pt x="824020" y="486915"/>
                  <a:pt x="815656" y="435712"/>
                  <a:pt x="812127" y="409242"/>
                </a:cubicBezTo>
                <a:cubicBezTo>
                  <a:pt x="807002" y="370807"/>
                  <a:pt x="804151" y="331498"/>
                  <a:pt x="792944" y="294142"/>
                </a:cubicBezTo>
                <a:cubicBezTo>
                  <a:pt x="789070" y="281230"/>
                  <a:pt x="784418" y="268565"/>
                  <a:pt x="780155" y="255776"/>
                </a:cubicBezTo>
                <a:cubicBezTo>
                  <a:pt x="773402" y="235517"/>
                  <a:pt x="775136" y="235116"/>
                  <a:pt x="760972" y="217410"/>
                </a:cubicBezTo>
                <a:cubicBezTo>
                  <a:pt x="757206" y="212702"/>
                  <a:pt x="747117" y="211015"/>
                  <a:pt x="741788" y="198226"/>
                </a:cubicBezTo>
                <a:close/>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9ADD600B-646E-9D4E-8788-AFDBB5D6EB80}"/>
              </a:ext>
            </a:extLst>
          </p:cNvPr>
          <p:cNvCxnSpPr/>
          <p:nvPr/>
        </p:nvCxnSpPr>
        <p:spPr>
          <a:xfrm flipH="1" flipV="1">
            <a:off x="4343400" y="2743200"/>
            <a:ext cx="533400" cy="381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0BEEBAE-1904-774D-A8C6-B0E0A693C794}"/>
              </a:ext>
            </a:extLst>
          </p:cNvPr>
          <p:cNvSpPr txBox="1"/>
          <p:nvPr/>
        </p:nvSpPr>
        <p:spPr>
          <a:xfrm>
            <a:off x="5105400" y="1066800"/>
            <a:ext cx="3733800" cy="1200329"/>
          </a:xfrm>
          <a:prstGeom prst="rect">
            <a:avLst/>
          </a:prstGeom>
          <a:noFill/>
        </p:spPr>
        <p:txBody>
          <a:bodyPr wrap="square" rtlCol="0">
            <a:spAutoFit/>
          </a:bodyPr>
          <a:lstStyle/>
          <a:p>
            <a:r>
              <a:rPr lang="en-US" dirty="0"/>
              <a:t>Slope more accurate locally, but a disaster globally.</a:t>
            </a:r>
          </a:p>
        </p:txBody>
      </p:sp>
    </p:spTree>
    <p:extLst>
      <p:ext uri="{BB962C8B-B14F-4D97-AF65-F5344CB8AC3E}">
        <p14:creationId xmlns:p14="http://schemas.microsoft.com/office/powerpoint/2010/main" val="1336367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Local Linear Regression</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l="11666" t="12205" r="48333" b="18627"/>
          <a:stretch/>
        </p:blipFill>
        <p:spPr>
          <a:xfrm>
            <a:off x="1066800" y="685800"/>
            <a:ext cx="3657600" cy="3886200"/>
          </a:xfrm>
          <a:prstGeom prst="rect">
            <a:avLst/>
          </a:prstGeom>
        </p:spPr>
      </p:pic>
      <p:sp>
        <p:nvSpPr>
          <p:cNvPr id="6" name="TextBox 5">
            <a:extLst>
              <a:ext uri="{FF2B5EF4-FFF2-40B4-BE49-F238E27FC236}">
                <a16:creationId xmlns:a16="http://schemas.microsoft.com/office/drawing/2014/main" id="{5A27FFD7-A56F-3B43-9126-717679DC012A}"/>
              </a:ext>
            </a:extLst>
          </p:cNvPr>
          <p:cNvSpPr txBox="1"/>
          <p:nvPr/>
        </p:nvSpPr>
        <p:spPr>
          <a:xfrm>
            <a:off x="4767562" y="3124200"/>
            <a:ext cx="4343400" cy="1200329"/>
          </a:xfrm>
          <a:prstGeom prst="rect">
            <a:avLst/>
          </a:prstGeom>
          <a:noFill/>
        </p:spPr>
        <p:txBody>
          <a:bodyPr wrap="square" rtlCol="0">
            <a:spAutoFit/>
          </a:bodyPr>
          <a:lstStyle/>
          <a:p>
            <a:r>
              <a:rPr lang="en-US" dirty="0"/>
              <a:t>Highlighted red increment uses least squares fit to ensemble members in region.</a:t>
            </a:r>
          </a:p>
        </p:txBody>
      </p:sp>
      <p:sp>
        <p:nvSpPr>
          <p:cNvPr id="12" name="Freeform 11">
            <a:extLst>
              <a:ext uri="{FF2B5EF4-FFF2-40B4-BE49-F238E27FC236}">
                <a16:creationId xmlns:a16="http://schemas.microsoft.com/office/drawing/2014/main" id="{4B2C084B-C0FD-FA46-B6AE-69AFCABB738F}"/>
              </a:ext>
            </a:extLst>
          </p:cNvPr>
          <p:cNvSpPr/>
          <p:nvPr/>
        </p:nvSpPr>
        <p:spPr>
          <a:xfrm>
            <a:off x="3631985" y="1163782"/>
            <a:ext cx="831310" cy="2103759"/>
          </a:xfrm>
          <a:custGeom>
            <a:avLst/>
            <a:gdLst>
              <a:gd name="connsiteX0" fmla="*/ 741788 w 831310"/>
              <a:gd name="connsiteY0" fmla="*/ 198226 h 2103759"/>
              <a:gd name="connsiteX1" fmla="*/ 729000 w 831310"/>
              <a:gd name="connsiteY1" fmla="*/ 140677 h 2103759"/>
              <a:gd name="connsiteX2" fmla="*/ 716211 w 831310"/>
              <a:gd name="connsiteY2" fmla="*/ 102310 h 2103759"/>
              <a:gd name="connsiteX3" fmla="*/ 639478 w 831310"/>
              <a:gd name="connsiteY3" fmla="*/ 38366 h 2103759"/>
              <a:gd name="connsiteX4" fmla="*/ 581928 w 831310"/>
              <a:gd name="connsiteY4" fmla="*/ 12789 h 2103759"/>
              <a:gd name="connsiteX5" fmla="*/ 562745 w 831310"/>
              <a:gd name="connsiteY5" fmla="*/ 6394 h 2103759"/>
              <a:gd name="connsiteX6" fmla="*/ 543562 w 831310"/>
              <a:gd name="connsiteY6" fmla="*/ 0 h 2103759"/>
              <a:gd name="connsiteX7" fmla="*/ 447646 w 831310"/>
              <a:gd name="connsiteY7" fmla="*/ 6394 h 2103759"/>
              <a:gd name="connsiteX8" fmla="*/ 402885 w 831310"/>
              <a:gd name="connsiteY8" fmla="*/ 19183 h 2103759"/>
              <a:gd name="connsiteX9" fmla="*/ 345335 w 831310"/>
              <a:gd name="connsiteY9" fmla="*/ 70338 h 2103759"/>
              <a:gd name="connsiteX10" fmla="*/ 313363 w 831310"/>
              <a:gd name="connsiteY10" fmla="*/ 108705 h 2103759"/>
              <a:gd name="connsiteX11" fmla="*/ 281391 w 831310"/>
              <a:gd name="connsiteY11" fmla="*/ 166254 h 2103759"/>
              <a:gd name="connsiteX12" fmla="*/ 268602 w 831310"/>
              <a:gd name="connsiteY12" fmla="*/ 185438 h 2103759"/>
              <a:gd name="connsiteX13" fmla="*/ 262208 w 831310"/>
              <a:gd name="connsiteY13" fmla="*/ 204621 h 2103759"/>
              <a:gd name="connsiteX14" fmla="*/ 236630 w 831310"/>
              <a:gd name="connsiteY14" fmla="*/ 249382 h 2103759"/>
              <a:gd name="connsiteX15" fmla="*/ 223842 w 831310"/>
              <a:gd name="connsiteY15" fmla="*/ 287748 h 2103759"/>
              <a:gd name="connsiteX16" fmla="*/ 198264 w 831310"/>
              <a:gd name="connsiteY16" fmla="*/ 332509 h 2103759"/>
              <a:gd name="connsiteX17" fmla="*/ 191870 w 831310"/>
              <a:gd name="connsiteY17" fmla="*/ 351692 h 2103759"/>
              <a:gd name="connsiteX18" fmla="*/ 179081 w 831310"/>
              <a:gd name="connsiteY18" fmla="*/ 402847 h 2103759"/>
              <a:gd name="connsiteX19" fmla="*/ 166292 w 831310"/>
              <a:gd name="connsiteY19" fmla="*/ 422031 h 2103759"/>
              <a:gd name="connsiteX20" fmla="*/ 159898 w 831310"/>
              <a:gd name="connsiteY20" fmla="*/ 441214 h 2103759"/>
              <a:gd name="connsiteX21" fmla="*/ 147109 w 831310"/>
              <a:gd name="connsiteY21" fmla="*/ 498763 h 2103759"/>
              <a:gd name="connsiteX22" fmla="*/ 134320 w 831310"/>
              <a:gd name="connsiteY22" fmla="*/ 575496 h 2103759"/>
              <a:gd name="connsiteX23" fmla="*/ 121531 w 831310"/>
              <a:gd name="connsiteY23" fmla="*/ 645835 h 2103759"/>
              <a:gd name="connsiteX24" fmla="*/ 108742 w 831310"/>
              <a:gd name="connsiteY24" fmla="*/ 735356 h 2103759"/>
              <a:gd name="connsiteX25" fmla="*/ 95953 w 831310"/>
              <a:gd name="connsiteY25" fmla="*/ 888822 h 2103759"/>
              <a:gd name="connsiteX26" fmla="*/ 89559 w 831310"/>
              <a:gd name="connsiteY26" fmla="*/ 933583 h 2103759"/>
              <a:gd name="connsiteX27" fmla="*/ 76770 w 831310"/>
              <a:gd name="connsiteY27" fmla="*/ 997527 h 2103759"/>
              <a:gd name="connsiteX28" fmla="*/ 57587 w 831310"/>
              <a:gd name="connsiteY28" fmla="*/ 1138204 h 2103759"/>
              <a:gd name="connsiteX29" fmla="*/ 51193 w 831310"/>
              <a:gd name="connsiteY29" fmla="*/ 1176570 h 2103759"/>
              <a:gd name="connsiteX30" fmla="*/ 44798 w 831310"/>
              <a:gd name="connsiteY30" fmla="*/ 1208542 h 2103759"/>
              <a:gd name="connsiteX31" fmla="*/ 32009 w 831310"/>
              <a:gd name="connsiteY31" fmla="*/ 1298064 h 2103759"/>
              <a:gd name="connsiteX32" fmla="*/ 25615 w 831310"/>
              <a:gd name="connsiteY32" fmla="*/ 1336431 h 2103759"/>
              <a:gd name="connsiteX33" fmla="*/ 19221 w 831310"/>
              <a:gd name="connsiteY33" fmla="*/ 1393980 h 2103759"/>
              <a:gd name="connsiteX34" fmla="*/ 12826 w 831310"/>
              <a:gd name="connsiteY34" fmla="*/ 1445135 h 2103759"/>
              <a:gd name="connsiteX35" fmla="*/ 6432 w 831310"/>
              <a:gd name="connsiteY35" fmla="*/ 1547446 h 2103759"/>
              <a:gd name="connsiteX36" fmla="*/ 37 w 831310"/>
              <a:gd name="connsiteY36" fmla="*/ 1611390 h 2103759"/>
              <a:gd name="connsiteX37" fmla="*/ 12826 w 831310"/>
              <a:gd name="connsiteY37" fmla="*/ 1854377 h 2103759"/>
              <a:gd name="connsiteX38" fmla="*/ 25615 w 831310"/>
              <a:gd name="connsiteY38" fmla="*/ 1905533 h 2103759"/>
              <a:gd name="connsiteX39" fmla="*/ 38404 w 831310"/>
              <a:gd name="connsiteY39" fmla="*/ 1956688 h 2103759"/>
              <a:gd name="connsiteX40" fmla="*/ 51193 w 831310"/>
              <a:gd name="connsiteY40" fmla="*/ 1995054 h 2103759"/>
              <a:gd name="connsiteX41" fmla="*/ 95953 w 831310"/>
              <a:gd name="connsiteY41" fmla="*/ 2052604 h 2103759"/>
              <a:gd name="connsiteX42" fmla="*/ 134320 w 831310"/>
              <a:gd name="connsiteY42" fmla="*/ 2078182 h 2103759"/>
              <a:gd name="connsiteX43" fmla="*/ 191870 w 831310"/>
              <a:gd name="connsiteY43" fmla="*/ 2097365 h 2103759"/>
              <a:gd name="connsiteX44" fmla="*/ 211053 w 831310"/>
              <a:gd name="connsiteY44" fmla="*/ 2103759 h 2103759"/>
              <a:gd name="connsiteX45" fmla="*/ 281391 w 831310"/>
              <a:gd name="connsiteY45" fmla="*/ 2097365 h 2103759"/>
              <a:gd name="connsiteX46" fmla="*/ 319758 w 831310"/>
              <a:gd name="connsiteY46" fmla="*/ 2084576 h 2103759"/>
              <a:gd name="connsiteX47" fmla="*/ 338941 w 831310"/>
              <a:gd name="connsiteY47" fmla="*/ 2078182 h 2103759"/>
              <a:gd name="connsiteX48" fmla="*/ 377307 w 831310"/>
              <a:gd name="connsiteY48" fmla="*/ 2046210 h 2103759"/>
              <a:gd name="connsiteX49" fmla="*/ 396491 w 831310"/>
              <a:gd name="connsiteY49" fmla="*/ 2033421 h 2103759"/>
              <a:gd name="connsiteX50" fmla="*/ 422068 w 831310"/>
              <a:gd name="connsiteY50" fmla="*/ 2014238 h 2103759"/>
              <a:gd name="connsiteX51" fmla="*/ 454040 w 831310"/>
              <a:gd name="connsiteY51" fmla="*/ 1975871 h 2103759"/>
              <a:gd name="connsiteX52" fmla="*/ 466829 w 831310"/>
              <a:gd name="connsiteY52" fmla="*/ 1956688 h 2103759"/>
              <a:gd name="connsiteX53" fmla="*/ 486012 w 831310"/>
              <a:gd name="connsiteY53" fmla="*/ 1937505 h 2103759"/>
              <a:gd name="connsiteX54" fmla="*/ 511590 w 831310"/>
              <a:gd name="connsiteY54" fmla="*/ 1899138 h 2103759"/>
              <a:gd name="connsiteX55" fmla="*/ 537167 w 831310"/>
              <a:gd name="connsiteY55" fmla="*/ 1860772 h 2103759"/>
              <a:gd name="connsiteX56" fmla="*/ 549956 w 831310"/>
              <a:gd name="connsiteY56" fmla="*/ 1841589 h 2103759"/>
              <a:gd name="connsiteX57" fmla="*/ 562745 w 831310"/>
              <a:gd name="connsiteY57" fmla="*/ 1803222 h 2103759"/>
              <a:gd name="connsiteX58" fmla="*/ 588323 w 831310"/>
              <a:gd name="connsiteY58" fmla="*/ 1764856 h 2103759"/>
              <a:gd name="connsiteX59" fmla="*/ 613900 w 831310"/>
              <a:gd name="connsiteY59" fmla="*/ 1688123 h 2103759"/>
              <a:gd name="connsiteX60" fmla="*/ 620295 w 831310"/>
              <a:gd name="connsiteY60" fmla="*/ 1668940 h 2103759"/>
              <a:gd name="connsiteX61" fmla="*/ 633084 w 831310"/>
              <a:gd name="connsiteY61" fmla="*/ 1649756 h 2103759"/>
              <a:gd name="connsiteX62" fmla="*/ 658661 w 831310"/>
              <a:gd name="connsiteY62" fmla="*/ 1573024 h 2103759"/>
              <a:gd name="connsiteX63" fmla="*/ 665056 w 831310"/>
              <a:gd name="connsiteY63" fmla="*/ 1553840 h 2103759"/>
              <a:gd name="connsiteX64" fmla="*/ 671450 w 831310"/>
              <a:gd name="connsiteY64" fmla="*/ 1534657 h 2103759"/>
              <a:gd name="connsiteX65" fmla="*/ 684239 w 831310"/>
              <a:gd name="connsiteY65" fmla="*/ 1515474 h 2103759"/>
              <a:gd name="connsiteX66" fmla="*/ 703422 w 831310"/>
              <a:gd name="connsiteY66" fmla="*/ 1438741 h 2103759"/>
              <a:gd name="connsiteX67" fmla="*/ 716211 w 831310"/>
              <a:gd name="connsiteY67" fmla="*/ 1387586 h 2103759"/>
              <a:gd name="connsiteX68" fmla="*/ 729000 w 831310"/>
              <a:gd name="connsiteY68" fmla="*/ 1349219 h 2103759"/>
              <a:gd name="connsiteX69" fmla="*/ 741788 w 831310"/>
              <a:gd name="connsiteY69" fmla="*/ 1298064 h 2103759"/>
              <a:gd name="connsiteX70" fmla="*/ 754577 w 831310"/>
              <a:gd name="connsiteY70" fmla="*/ 1253303 h 2103759"/>
              <a:gd name="connsiteX71" fmla="*/ 760972 w 831310"/>
              <a:gd name="connsiteY71" fmla="*/ 1234120 h 2103759"/>
              <a:gd name="connsiteX72" fmla="*/ 773760 w 831310"/>
              <a:gd name="connsiteY72" fmla="*/ 1182965 h 2103759"/>
              <a:gd name="connsiteX73" fmla="*/ 786549 w 831310"/>
              <a:gd name="connsiteY73" fmla="*/ 1106232 h 2103759"/>
              <a:gd name="connsiteX74" fmla="*/ 799338 w 831310"/>
              <a:gd name="connsiteY74" fmla="*/ 1061471 h 2103759"/>
              <a:gd name="connsiteX75" fmla="*/ 805732 w 831310"/>
              <a:gd name="connsiteY75" fmla="*/ 1016710 h 2103759"/>
              <a:gd name="connsiteX76" fmla="*/ 818521 w 831310"/>
              <a:gd name="connsiteY76" fmla="*/ 933583 h 2103759"/>
              <a:gd name="connsiteX77" fmla="*/ 831310 w 831310"/>
              <a:gd name="connsiteY77" fmla="*/ 805695 h 2103759"/>
              <a:gd name="connsiteX78" fmla="*/ 824916 w 831310"/>
              <a:gd name="connsiteY78" fmla="*/ 511552 h 2103759"/>
              <a:gd name="connsiteX79" fmla="*/ 812127 w 831310"/>
              <a:gd name="connsiteY79" fmla="*/ 409242 h 2103759"/>
              <a:gd name="connsiteX80" fmla="*/ 792944 w 831310"/>
              <a:gd name="connsiteY80" fmla="*/ 294142 h 2103759"/>
              <a:gd name="connsiteX81" fmla="*/ 780155 w 831310"/>
              <a:gd name="connsiteY81" fmla="*/ 255776 h 2103759"/>
              <a:gd name="connsiteX82" fmla="*/ 760972 w 831310"/>
              <a:gd name="connsiteY82" fmla="*/ 217410 h 2103759"/>
              <a:gd name="connsiteX83" fmla="*/ 741788 w 831310"/>
              <a:gd name="connsiteY83" fmla="*/ 198226 h 2103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831310" h="2103759">
                <a:moveTo>
                  <a:pt x="741788" y="198226"/>
                </a:moveTo>
                <a:cubicBezTo>
                  <a:pt x="736459" y="185437"/>
                  <a:pt x="734418" y="158737"/>
                  <a:pt x="729000" y="140677"/>
                </a:cubicBezTo>
                <a:cubicBezTo>
                  <a:pt x="725126" y="127765"/>
                  <a:pt x="725743" y="111842"/>
                  <a:pt x="716211" y="102310"/>
                </a:cubicBezTo>
                <a:cubicBezTo>
                  <a:pt x="666975" y="53076"/>
                  <a:pt x="692892" y="73977"/>
                  <a:pt x="639478" y="38366"/>
                </a:cubicBezTo>
                <a:cubicBezTo>
                  <a:pt x="609077" y="18098"/>
                  <a:pt x="627589" y="28009"/>
                  <a:pt x="581928" y="12789"/>
                </a:cubicBezTo>
                <a:lnTo>
                  <a:pt x="562745" y="6394"/>
                </a:lnTo>
                <a:lnTo>
                  <a:pt x="543562" y="0"/>
                </a:lnTo>
                <a:cubicBezTo>
                  <a:pt x="511590" y="2131"/>
                  <a:pt x="479513" y="3040"/>
                  <a:pt x="447646" y="6394"/>
                </a:cubicBezTo>
                <a:cubicBezTo>
                  <a:pt x="435915" y="7629"/>
                  <a:pt x="414771" y="15221"/>
                  <a:pt x="402885" y="19183"/>
                </a:cubicBezTo>
                <a:cubicBezTo>
                  <a:pt x="379821" y="34559"/>
                  <a:pt x="362854" y="44060"/>
                  <a:pt x="345335" y="70338"/>
                </a:cubicBezTo>
                <a:cubicBezTo>
                  <a:pt x="327530" y="97045"/>
                  <a:pt x="337980" y="84087"/>
                  <a:pt x="313363" y="108705"/>
                </a:cubicBezTo>
                <a:cubicBezTo>
                  <a:pt x="302109" y="142470"/>
                  <a:pt x="310708" y="122278"/>
                  <a:pt x="281391" y="166254"/>
                </a:cubicBezTo>
                <a:lnTo>
                  <a:pt x="268602" y="185438"/>
                </a:lnTo>
                <a:cubicBezTo>
                  <a:pt x="266471" y="191832"/>
                  <a:pt x="264863" y="198426"/>
                  <a:pt x="262208" y="204621"/>
                </a:cubicBezTo>
                <a:cubicBezTo>
                  <a:pt x="252474" y="227334"/>
                  <a:pt x="249472" y="230118"/>
                  <a:pt x="236630" y="249382"/>
                </a:cubicBezTo>
                <a:cubicBezTo>
                  <a:pt x="232367" y="262171"/>
                  <a:pt x="229871" y="275691"/>
                  <a:pt x="223842" y="287748"/>
                </a:cubicBezTo>
                <a:cubicBezTo>
                  <a:pt x="207616" y="320200"/>
                  <a:pt x="216341" y="305395"/>
                  <a:pt x="198264" y="332509"/>
                </a:cubicBezTo>
                <a:cubicBezTo>
                  <a:pt x="196133" y="338903"/>
                  <a:pt x="193643" y="345189"/>
                  <a:pt x="191870" y="351692"/>
                </a:cubicBezTo>
                <a:cubicBezTo>
                  <a:pt x="187245" y="368649"/>
                  <a:pt x="188830" y="388222"/>
                  <a:pt x="179081" y="402847"/>
                </a:cubicBezTo>
                <a:lnTo>
                  <a:pt x="166292" y="422031"/>
                </a:lnTo>
                <a:cubicBezTo>
                  <a:pt x="164161" y="428425"/>
                  <a:pt x="161750" y="434733"/>
                  <a:pt x="159898" y="441214"/>
                </a:cubicBezTo>
                <a:cubicBezTo>
                  <a:pt x="154968" y="458469"/>
                  <a:pt x="150154" y="481505"/>
                  <a:pt x="147109" y="498763"/>
                </a:cubicBezTo>
                <a:cubicBezTo>
                  <a:pt x="142603" y="524299"/>
                  <a:pt x="140610" y="550340"/>
                  <a:pt x="134320" y="575496"/>
                </a:cubicBezTo>
                <a:cubicBezTo>
                  <a:pt x="125753" y="609760"/>
                  <a:pt x="126623" y="602554"/>
                  <a:pt x="121531" y="645835"/>
                </a:cubicBezTo>
                <a:cubicBezTo>
                  <a:pt x="111840" y="728212"/>
                  <a:pt x="121327" y="685023"/>
                  <a:pt x="108742" y="735356"/>
                </a:cubicBezTo>
                <a:cubicBezTo>
                  <a:pt x="104479" y="786511"/>
                  <a:pt x="103212" y="838005"/>
                  <a:pt x="95953" y="888822"/>
                </a:cubicBezTo>
                <a:cubicBezTo>
                  <a:pt x="93822" y="903742"/>
                  <a:pt x="92178" y="918741"/>
                  <a:pt x="89559" y="933583"/>
                </a:cubicBezTo>
                <a:cubicBezTo>
                  <a:pt x="85782" y="954989"/>
                  <a:pt x="79466" y="975958"/>
                  <a:pt x="76770" y="997527"/>
                </a:cubicBezTo>
                <a:cubicBezTo>
                  <a:pt x="70973" y="1043902"/>
                  <a:pt x="65200" y="1092522"/>
                  <a:pt x="57587" y="1138204"/>
                </a:cubicBezTo>
                <a:cubicBezTo>
                  <a:pt x="55456" y="1150993"/>
                  <a:pt x="53512" y="1163814"/>
                  <a:pt x="51193" y="1176570"/>
                </a:cubicBezTo>
                <a:cubicBezTo>
                  <a:pt x="49249" y="1187263"/>
                  <a:pt x="46493" y="1197807"/>
                  <a:pt x="44798" y="1208542"/>
                </a:cubicBezTo>
                <a:cubicBezTo>
                  <a:pt x="40097" y="1238317"/>
                  <a:pt x="36964" y="1268330"/>
                  <a:pt x="32009" y="1298064"/>
                </a:cubicBezTo>
                <a:cubicBezTo>
                  <a:pt x="29878" y="1310853"/>
                  <a:pt x="27328" y="1323579"/>
                  <a:pt x="25615" y="1336431"/>
                </a:cubicBezTo>
                <a:cubicBezTo>
                  <a:pt x="23064" y="1355563"/>
                  <a:pt x="21476" y="1374811"/>
                  <a:pt x="19221" y="1393980"/>
                </a:cubicBezTo>
                <a:cubicBezTo>
                  <a:pt x="17213" y="1411047"/>
                  <a:pt x="14958" y="1428083"/>
                  <a:pt x="12826" y="1445135"/>
                </a:cubicBezTo>
                <a:cubicBezTo>
                  <a:pt x="10695" y="1479239"/>
                  <a:pt x="9053" y="1513376"/>
                  <a:pt x="6432" y="1547446"/>
                </a:cubicBezTo>
                <a:cubicBezTo>
                  <a:pt x="4789" y="1568804"/>
                  <a:pt x="37" y="1589969"/>
                  <a:pt x="37" y="1611390"/>
                </a:cubicBezTo>
                <a:cubicBezTo>
                  <a:pt x="37" y="1652146"/>
                  <a:pt x="-1348" y="1783505"/>
                  <a:pt x="12826" y="1854377"/>
                </a:cubicBezTo>
                <a:cubicBezTo>
                  <a:pt x="16273" y="1871612"/>
                  <a:pt x="21352" y="1888481"/>
                  <a:pt x="25615" y="1905533"/>
                </a:cubicBezTo>
                <a:cubicBezTo>
                  <a:pt x="25618" y="1905546"/>
                  <a:pt x="38400" y="1956676"/>
                  <a:pt x="38404" y="1956688"/>
                </a:cubicBezTo>
                <a:cubicBezTo>
                  <a:pt x="42667" y="1969477"/>
                  <a:pt x="43716" y="1983837"/>
                  <a:pt x="51193" y="1995054"/>
                </a:cubicBezTo>
                <a:cubicBezTo>
                  <a:pt x="66071" y="2017372"/>
                  <a:pt x="75147" y="2036422"/>
                  <a:pt x="95953" y="2052604"/>
                </a:cubicBezTo>
                <a:cubicBezTo>
                  <a:pt x="108086" y="2062041"/>
                  <a:pt x="119738" y="2073322"/>
                  <a:pt x="134320" y="2078182"/>
                </a:cubicBezTo>
                <a:lnTo>
                  <a:pt x="191870" y="2097365"/>
                </a:lnTo>
                <a:lnTo>
                  <a:pt x="211053" y="2103759"/>
                </a:lnTo>
                <a:cubicBezTo>
                  <a:pt x="234499" y="2101628"/>
                  <a:pt x="258207" y="2101456"/>
                  <a:pt x="281391" y="2097365"/>
                </a:cubicBezTo>
                <a:cubicBezTo>
                  <a:pt x="294667" y="2095022"/>
                  <a:pt x="306969" y="2088839"/>
                  <a:pt x="319758" y="2084576"/>
                </a:cubicBezTo>
                <a:lnTo>
                  <a:pt x="338941" y="2078182"/>
                </a:lnTo>
                <a:cubicBezTo>
                  <a:pt x="386574" y="2046426"/>
                  <a:pt x="328066" y="2087243"/>
                  <a:pt x="377307" y="2046210"/>
                </a:cubicBezTo>
                <a:cubicBezTo>
                  <a:pt x="383211" y="2041290"/>
                  <a:pt x="390237" y="2037888"/>
                  <a:pt x="396491" y="2033421"/>
                </a:cubicBezTo>
                <a:cubicBezTo>
                  <a:pt x="405163" y="2027227"/>
                  <a:pt x="413542" y="2020632"/>
                  <a:pt x="422068" y="2014238"/>
                </a:cubicBezTo>
                <a:cubicBezTo>
                  <a:pt x="453818" y="1966612"/>
                  <a:pt x="413015" y="2025101"/>
                  <a:pt x="454040" y="1975871"/>
                </a:cubicBezTo>
                <a:cubicBezTo>
                  <a:pt x="458960" y="1969967"/>
                  <a:pt x="461909" y="1962592"/>
                  <a:pt x="466829" y="1956688"/>
                </a:cubicBezTo>
                <a:cubicBezTo>
                  <a:pt x="472618" y="1949741"/>
                  <a:pt x="480460" y="1944643"/>
                  <a:pt x="486012" y="1937505"/>
                </a:cubicBezTo>
                <a:cubicBezTo>
                  <a:pt x="495449" y="1925372"/>
                  <a:pt x="503064" y="1911927"/>
                  <a:pt x="511590" y="1899138"/>
                </a:cubicBezTo>
                <a:lnTo>
                  <a:pt x="537167" y="1860772"/>
                </a:lnTo>
                <a:cubicBezTo>
                  <a:pt x="541430" y="1854378"/>
                  <a:pt x="547526" y="1848880"/>
                  <a:pt x="549956" y="1841589"/>
                </a:cubicBezTo>
                <a:cubicBezTo>
                  <a:pt x="554219" y="1828800"/>
                  <a:pt x="555267" y="1814439"/>
                  <a:pt x="562745" y="1803222"/>
                </a:cubicBezTo>
                <a:lnTo>
                  <a:pt x="588323" y="1764856"/>
                </a:lnTo>
                <a:lnTo>
                  <a:pt x="613900" y="1688123"/>
                </a:lnTo>
                <a:cubicBezTo>
                  <a:pt x="616032" y="1681729"/>
                  <a:pt x="616556" y="1674548"/>
                  <a:pt x="620295" y="1668940"/>
                </a:cubicBezTo>
                <a:lnTo>
                  <a:pt x="633084" y="1649756"/>
                </a:lnTo>
                <a:lnTo>
                  <a:pt x="658661" y="1573024"/>
                </a:lnTo>
                <a:lnTo>
                  <a:pt x="665056" y="1553840"/>
                </a:lnTo>
                <a:cubicBezTo>
                  <a:pt x="667187" y="1547446"/>
                  <a:pt x="667711" y="1540265"/>
                  <a:pt x="671450" y="1534657"/>
                </a:cubicBezTo>
                <a:lnTo>
                  <a:pt x="684239" y="1515474"/>
                </a:lnTo>
                <a:lnTo>
                  <a:pt x="703422" y="1438741"/>
                </a:lnTo>
                <a:lnTo>
                  <a:pt x="716211" y="1387586"/>
                </a:lnTo>
                <a:cubicBezTo>
                  <a:pt x="720474" y="1374797"/>
                  <a:pt x="725731" y="1362297"/>
                  <a:pt x="729000" y="1349219"/>
                </a:cubicBezTo>
                <a:cubicBezTo>
                  <a:pt x="733263" y="1332167"/>
                  <a:pt x="736229" y="1314738"/>
                  <a:pt x="741788" y="1298064"/>
                </a:cubicBezTo>
                <a:cubicBezTo>
                  <a:pt x="757121" y="1252070"/>
                  <a:pt x="738518" y="1309507"/>
                  <a:pt x="754577" y="1253303"/>
                </a:cubicBezTo>
                <a:cubicBezTo>
                  <a:pt x="756429" y="1246822"/>
                  <a:pt x="759199" y="1240623"/>
                  <a:pt x="760972" y="1234120"/>
                </a:cubicBezTo>
                <a:cubicBezTo>
                  <a:pt x="765597" y="1217163"/>
                  <a:pt x="770870" y="1200302"/>
                  <a:pt x="773760" y="1182965"/>
                </a:cubicBezTo>
                <a:cubicBezTo>
                  <a:pt x="778023" y="1157387"/>
                  <a:pt x="778348" y="1130832"/>
                  <a:pt x="786549" y="1106232"/>
                </a:cubicBezTo>
                <a:cubicBezTo>
                  <a:pt x="792030" y="1089792"/>
                  <a:pt x="796125" y="1079141"/>
                  <a:pt x="799338" y="1061471"/>
                </a:cubicBezTo>
                <a:cubicBezTo>
                  <a:pt x="802034" y="1046642"/>
                  <a:pt x="803254" y="1031577"/>
                  <a:pt x="805732" y="1016710"/>
                </a:cubicBezTo>
                <a:cubicBezTo>
                  <a:pt x="816470" y="952282"/>
                  <a:pt x="809241" y="1020196"/>
                  <a:pt x="818521" y="933583"/>
                </a:cubicBezTo>
                <a:cubicBezTo>
                  <a:pt x="823085" y="890985"/>
                  <a:pt x="831310" y="805695"/>
                  <a:pt x="831310" y="805695"/>
                </a:cubicBezTo>
                <a:cubicBezTo>
                  <a:pt x="829179" y="707647"/>
                  <a:pt x="828480" y="609558"/>
                  <a:pt x="824916" y="511552"/>
                </a:cubicBezTo>
                <a:cubicBezTo>
                  <a:pt x="824020" y="486915"/>
                  <a:pt x="815656" y="435712"/>
                  <a:pt x="812127" y="409242"/>
                </a:cubicBezTo>
                <a:cubicBezTo>
                  <a:pt x="807002" y="370807"/>
                  <a:pt x="804151" y="331498"/>
                  <a:pt x="792944" y="294142"/>
                </a:cubicBezTo>
                <a:cubicBezTo>
                  <a:pt x="789070" y="281230"/>
                  <a:pt x="784418" y="268565"/>
                  <a:pt x="780155" y="255776"/>
                </a:cubicBezTo>
                <a:cubicBezTo>
                  <a:pt x="773402" y="235517"/>
                  <a:pt x="775136" y="235116"/>
                  <a:pt x="760972" y="217410"/>
                </a:cubicBezTo>
                <a:cubicBezTo>
                  <a:pt x="757206" y="212702"/>
                  <a:pt x="747117" y="211015"/>
                  <a:pt x="741788" y="198226"/>
                </a:cubicBezTo>
                <a:close/>
              </a:path>
            </a:pathLst>
          </a:custGeom>
          <a:no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a:extLst>
              <a:ext uri="{FF2B5EF4-FFF2-40B4-BE49-F238E27FC236}">
                <a16:creationId xmlns:a16="http://schemas.microsoft.com/office/drawing/2014/main" id="{9ADD600B-646E-9D4E-8788-AFDBB5D6EB80}"/>
              </a:ext>
            </a:extLst>
          </p:cNvPr>
          <p:cNvCxnSpPr/>
          <p:nvPr/>
        </p:nvCxnSpPr>
        <p:spPr>
          <a:xfrm flipH="1" flipV="1">
            <a:off x="4343400" y="2743200"/>
            <a:ext cx="533400" cy="3810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A6FBA78-19E8-D945-85F8-9AF227E42633}"/>
              </a:ext>
            </a:extLst>
          </p:cNvPr>
          <p:cNvSpPr txBox="1"/>
          <p:nvPr/>
        </p:nvSpPr>
        <p:spPr>
          <a:xfrm>
            <a:off x="5072362" y="904219"/>
            <a:ext cx="3733800" cy="1938992"/>
          </a:xfrm>
          <a:prstGeom prst="rect">
            <a:avLst/>
          </a:prstGeom>
          <a:noFill/>
        </p:spPr>
        <p:txBody>
          <a:bodyPr wrap="square" rtlCol="0">
            <a:spAutoFit/>
          </a:bodyPr>
          <a:lstStyle/>
          <a:p>
            <a:r>
              <a:rPr lang="en-US" dirty="0"/>
              <a:t>Note similarity to </a:t>
            </a:r>
            <a:r>
              <a:rPr lang="en-US" dirty="0" err="1"/>
              <a:t>Houtekamer’s</a:t>
            </a:r>
            <a:r>
              <a:rPr lang="en-US" dirty="0"/>
              <a:t> method, except local ensemble members are used, rather than non-local.</a:t>
            </a:r>
          </a:p>
        </p:txBody>
      </p:sp>
    </p:spTree>
    <p:extLst>
      <p:ext uri="{BB962C8B-B14F-4D97-AF65-F5344CB8AC3E}">
        <p14:creationId xmlns:p14="http://schemas.microsoft.com/office/powerpoint/2010/main" val="30927330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Local Linear Regression with Incremental Update</a:t>
            </a:r>
          </a:p>
        </p:txBody>
      </p:sp>
      <p:sp>
        <p:nvSpPr>
          <p:cNvPr id="11" name="TextBox 10"/>
          <p:cNvSpPr txBox="1"/>
          <p:nvPr/>
        </p:nvSpPr>
        <p:spPr>
          <a:xfrm>
            <a:off x="304800" y="838200"/>
            <a:ext cx="8382000" cy="2677656"/>
          </a:xfrm>
          <a:prstGeom prst="rect">
            <a:avLst/>
          </a:prstGeom>
          <a:noFill/>
        </p:spPr>
        <p:txBody>
          <a:bodyPr wrap="square" rtlCol="0">
            <a:spAutoFit/>
          </a:bodyPr>
          <a:lstStyle/>
          <a:p>
            <a:pPr>
              <a:lnSpc>
                <a:spcPct val="150000"/>
              </a:lnSpc>
            </a:pPr>
            <a:r>
              <a:rPr lang="en-US" dirty="0"/>
              <a:t>Local slope is just that, local.</a:t>
            </a:r>
          </a:p>
          <a:p>
            <a:pPr>
              <a:lnSpc>
                <a:spcPct val="150000"/>
              </a:lnSpc>
            </a:pPr>
            <a:r>
              <a:rPr lang="en-US" dirty="0"/>
              <a:t>Following it for a long way is a bad idea.</a:t>
            </a:r>
          </a:p>
          <a:p>
            <a:r>
              <a:rPr lang="en-US" dirty="0"/>
              <a:t>Will use a Bayesian consistent incremental update.</a:t>
            </a:r>
          </a:p>
          <a:p>
            <a:pPr lvl="1"/>
            <a:r>
              <a:rPr lang="en-US" dirty="0"/>
              <a:t>Observation with error variance </a:t>
            </a:r>
            <a:r>
              <a:rPr lang="en-US" i="1" dirty="0"/>
              <a:t>s</a:t>
            </a:r>
            <a:r>
              <a:rPr lang="en-US" dirty="0"/>
              <a:t>.</a:t>
            </a:r>
          </a:p>
          <a:p>
            <a:pPr lvl="1"/>
            <a:r>
              <a:rPr lang="en-US" dirty="0"/>
              <a:t>Assimilate </a:t>
            </a:r>
            <a:r>
              <a:rPr lang="en-US" i="1" dirty="0"/>
              <a:t>k</a:t>
            </a:r>
            <a:r>
              <a:rPr lang="en-US" dirty="0"/>
              <a:t> observations with this value.</a:t>
            </a:r>
          </a:p>
          <a:p>
            <a:pPr lvl="1"/>
            <a:r>
              <a:rPr lang="en-US" dirty="0"/>
              <a:t>Each of these has error variance </a:t>
            </a:r>
            <a:r>
              <a:rPr lang="en-US" i="1" dirty="0"/>
              <a:t>s/k</a:t>
            </a:r>
            <a:r>
              <a:rPr lang="en-US" dirty="0"/>
              <a:t>.</a:t>
            </a:r>
          </a:p>
        </p:txBody>
      </p:sp>
    </p:spTree>
    <p:extLst>
      <p:ext uri="{BB962C8B-B14F-4D97-AF65-F5344CB8AC3E}">
        <p14:creationId xmlns:p14="http://schemas.microsoft.com/office/powerpoint/2010/main" val="4159295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Local Linear Regression with Incremental Update</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l="11666" t="12205" r="48333" b="18627"/>
          <a:stretch/>
        </p:blipFill>
        <p:spPr>
          <a:xfrm>
            <a:off x="1066800" y="685800"/>
            <a:ext cx="3657600" cy="3886200"/>
          </a:xfrm>
          <a:prstGeom prst="rect">
            <a:avLst/>
          </a:prstGeom>
        </p:spPr>
      </p:pic>
      <p:sp>
        <p:nvSpPr>
          <p:cNvPr id="6" name="TextBox 5">
            <a:extLst>
              <a:ext uri="{FF2B5EF4-FFF2-40B4-BE49-F238E27FC236}">
                <a16:creationId xmlns:a16="http://schemas.microsoft.com/office/drawing/2014/main" id="{F304F30B-3F17-C64D-867F-1B637E1F3D3E}"/>
              </a:ext>
            </a:extLst>
          </p:cNvPr>
          <p:cNvSpPr txBox="1"/>
          <p:nvPr/>
        </p:nvSpPr>
        <p:spPr>
          <a:xfrm>
            <a:off x="5105400" y="1066800"/>
            <a:ext cx="3733800" cy="4154984"/>
          </a:xfrm>
          <a:prstGeom prst="rect">
            <a:avLst/>
          </a:prstGeom>
          <a:noFill/>
        </p:spPr>
        <p:txBody>
          <a:bodyPr wrap="square" rtlCol="0">
            <a:spAutoFit/>
          </a:bodyPr>
          <a:lstStyle/>
          <a:p>
            <a:r>
              <a:rPr lang="en-US" dirty="0"/>
              <a:t>This is an RHF update with 4 increments. Individual increments highlighted for two ensemble members.</a:t>
            </a:r>
          </a:p>
          <a:p>
            <a:endParaRPr lang="en-US" dirty="0"/>
          </a:p>
          <a:p>
            <a:r>
              <a:rPr lang="en-US" dirty="0"/>
              <a:t>For an EAKF, posterior would be identical to machine precision.</a:t>
            </a:r>
          </a:p>
          <a:p>
            <a:endParaRPr lang="en-US" dirty="0"/>
          </a:p>
          <a:p>
            <a:r>
              <a:rPr lang="en-US" dirty="0"/>
              <a:t>Nearly identical for RHF.</a:t>
            </a:r>
          </a:p>
        </p:txBody>
      </p:sp>
    </p:spTree>
    <p:extLst>
      <p:ext uri="{BB962C8B-B14F-4D97-AF65-F5344CB8AC3E}">
        <p14:creationId xmlns:p14="http://schemas.microsoft.com/office/powerpoint/2010/main" val="2331547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Local Linear Regression with Incremental Update</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l="12500" t="12134" r="48333" b="18698"/>
          <a:stretch/>
        </p:blipFill>
        <p:spPr>
          <a:xfrm>
            <a:off x="1143000" y="685800"/>
            <a:ext cx="3581400" cy="3886200"/>
          </a:xfrm>
          <a:prstGeom prst="rect">
            <a:avLst/>
          </a:prstGeom>
        </p:spPr>
      </p:pic>
      <p:sp>
        <p:nvSpPr>
          <p:cNvPr id="6" name="TextBox 5">
            <a:extLst>
              <a:ext uri="{FF2B5EF4-FFF2-40B4-BE49-F238E27FC236}">
                <a16:creationId xmlns:a16="http://schemas.microsoft.com/office/drawing/2014/main" id="{E357A624-9C20-5142-A4AA-F5D20E7E348F}"/>
              </a:ext>
            </a:extLst>
          </p:cNvPr>
          <p:cNvSpPr txBox="1"/>
          <p:nvPr/>
        </p:nvSpPr>
        <p:spPr>
          <a:xfrm>
            <a:off x="5105400" y="1066800"/>
            <a:ext cx="3733800" cy="1938992"/>
          </a:xfrm>
          <a:prstGeom prst="rect">
            <a:avLst/>
          </a:prstGeom>
          <a:noFill/>
        </p:spPr>
        <p:txBody>
          <a:bodyPr wrap="square" rtlCol="0">
            <a:spAutoFit/>
          </a:bodyPr>
          <a:lstStyle/>
          <a:p>
            <a:r>
              <a:rPr lang="en-US" dirty="0"/>
              <a:t>2 increments with subsets ½ ensemble.</a:t>
            </a:r>
          </a:p>
          <a:p>
            <a:endParaRPr lang="en-US" dirty="0"/>
          </a:p>
          <a:p>
            <a:r>
              <a:rPr lang="en-US" dirty="0"/>
              <a:t>Posterior for state qualitatively improving.</a:t>
            </a:r>
          </a:p>
        </p:txBody>
      </p:sp>
    </p:spTree>
    <p:extLst>
      <p:ext uri="{BB962C8B-B14F-4D97-AF65-F5344CB8AC3E}">
        <p14:creationId xmlns:p14="http://schemas.microsoft.com/office/powerpoint/2010/main" val="319607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pic>
        <p:nvPicPr>
          <p:cNvPr id="3" name="Picture 4" descr="DataAssimilationDiagram_fram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6"/>
          <p:cNvSpPr txBox="1">
            <a:spLocks noChangeArrowheads="1"/>
          </p:cNvSpPr>
          <p:nvPr/>
        </p:nvSpPr>
        <p:spPr bwMode="auto">
          <a:xfrm>
            <a:off x="457200" y="1143000"/>
            <a:ext cx="7924800"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marL="457200" indent="-457200" defTabSz="457200" eaLnBrk="1" fontAlgn="auto" hangingPunct="1">
              <a:spcBef>
                <a:spcPts val="0"/>
              </a:spcBef>
              <a:spcAft>
                <a:spcPts val="0"/>
              </a:spcAft>
              <a:buFont typeface="+mj-lt"/>
              <a:buAutoNum type="arabicPeriod" startAt="2"/>
            </a:pPr>
            <a:r>
              <a:rPr lang="en-US" dirty="0">
                <a:solidFill>
                  <a:prstClr val="black"/>
                </a:solidFill>
                <a:latin typeface="Calibri"/>
                <a:ea typeface="+mn-ea"/>
                <a:cs typeface="+mn-cs"/>
              </a:rPr>
              <a:t>Get prior ensemble sample of observation, </a:t>
            </a:r>
            <a:r>
              <a:rPr lang="en-US" i="1" dirty="0">
                <a:solidFill>
                  <a:prstClr val="black"/>
                </a:solidFill>
                <a:latin typeface="Times"/>
                <a:ea typeface="+mn-ea"/>
                <a:cs typeface="Times"/>
              </a:rPr>
              <a:t>y = h(x)</a:t>
            </a:r>
            <a:r>
              <a:rPr lang="en-US" dirty="0">
                <a:solidFill>
                  <a:prstClr val="black"/>
                </a:solidFill>
                <a:latin typeface="Calibri"/>
                <a:ea typeface="+mn-ea"/>
                <a:cs typeface="+mn-cs"/>
              </a:rPr>
              <a:t>, by applying forward operator </a:t>
            </a:r>
            <a:r>
              <a:rPr lang="en-US" b="1" dirty="0">
                <a:solidFill>
                  <a:prstClr val="black"/>
                </a:solidFill>
                <a:latin typeface="Calibri"/>
                <a:ea typeface="+mn-ea"/>
                <a:cs typeface="+mn-cs"/>
              </a:rPr>
              <a:t>h</a:t>
            </a:r>
            <a:r>
              <a:rPr lang="en-US" dirty="0">
                <a:solidFill>
                  <a:prstClr val="black"/>
                </a:solidFill>
                <a:latin typeface="Calibri"/>
                <a:ea typeface="+mn-ea"/>
                <a:cs typeface="+mn-cs"/>
              </a:rPr>
              <a:t> to each ensemble member.</a:t>
            </a:r>
            <a:endParaRPr lang="en-US" dirty="0">
              <a:solidFill>
                <a:prstClr val="black"/>
              </a:solidFill>
              <a:latin typeface="Times New Roman" charset="0"/>
              <a:ea typeface="+mn-ea"/>
              <a:cs typeface="+mn-cs"/>
            </a:endParaRPr>
          </a:p>
        </p:txBody>
      </p:sp>
      <p:sp>
        <p:nvSpPr>
          <p:cNvPr id="5" name="Text Box 7"/>
          <p:cNvSpPr txBox="1">
            <a:spLocks noChangeArrowheads="1"/>
          </p:cNvSpPr>
          <p:nvPr/>
        </p:nvSpPr>
        <p:spPr bwMode="auto">
          <a:xfrm>
            <a:off x="5138738" y="2681794"/>
            <a:ext cx="3417887"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Theory: observations from instruments with uncorrelated errors can be done sequentially.</a:t>
            </a: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srgbClr val="FF0000"/>
                </a:solidFill>
                <a:latin typeface="Calibri"/>
                <a:ea typeface="+mn-ea"/>
                <a:cs typeface="+mn-cs"/>
              </a:rPr>
              <a:t>Can think about single observation without (too much) loss of generality.</a:t>
            </a:r>
          </a:p>
        </p:txBody>
      </p:sp>
    </p:spTree>
    <p:extLst>
      <p:ext uri="{BB962C8B-B14F-4D97-AF65-F5344CB8AC3E}">
        <p14:creationId xmlns:p14="http://schemas.microsoft.com/office/powerpoint/2010/main" val="492142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Local Linear Regression with Incremental Update</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l="11667" t="12205" r="48193" b="18627"/>
          <a:stretch/>
        </p:blipFill>
        <p:spPr>
          <a:xfrm>
            <a:off x="1066799" y="685800"/>
            <a:ext cx="3670389" cy="3886200"/>
          </a:xfrm>
          <a:prstGeom prst="rect">
            <a:avLst/>
          </a:prstGeom>
        </p:spPr>
      </p:pic>
      <p:sp>
        <p:nvSpPr>
          <p:cNvPr id="6" name="TextBox 5">
            <a:extLst>
              <a:ext uri="{FF2B5EF4-FFF2-40B4-BE49-F238E27FC236}">
                <a16:creationId xmlns:a16="http://schemas.microsoft.com/office/drawing/2014/main" id="{E9AB0296-608E-9040-9A56-09CE179A10ED}"/>
              </a:ext>
            </a:extLst>
          </p:cNvPr>
          <p:cNvSpPr txBox="1"/>
          <p:nvPr/>
        </p:nvSpPr>
        <p:spPr>
          <a:xfrm>
            <a:off x="5105400" y="1066800"/>
            <a:ext cx="3733800" cy="1938992"/>
          </a:xfrm>
          <a:prstGeom prst="rect">
            <a:avLst/>
          </a:prstGeom>
          <a:noFill/>
        </p:spPr>
        <p:txBody>
          <a:bodyPr wrap="square" rtlCol="0">
            <a:spAutoFit/>
          </a:bodyPr>
          <a:lstStyle/>
          <a:p>
            <a:r>
              <a:rPr lang="en-US" dirty="0"/>
              <a:t>4 increments with subsets ½ ensemble.</a:t>
            </a:r>
          </a:p>
          <a:p>
            <a:endParaRPr lang="en-US" dirty="0"/>
          </a:p>
          <a:p>
            <a:r>
              <a:rPr lang="en-US" dirty="0"/>
              <a:t>Posterior for state qualitatively improving.</a:t>
            </a:r>
          </a:p>
        </p:txBody>
      </p:sp>
    </p:spTree>
    <p:extLst>
      <p:ext uri="{BB962C8B-B14F-4D97-AF65-F5344CB8AC3E}">
        <p14:creationId xmlns:p14="http://schemas.microsoft.com/office/powerpoint/2010/main" val="35732060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Local Linear Regression with Incremental Update</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l="12500" t="12205" r="48333" b="18627"/>
          <a:stretch/>
        </p:blipFill>
        <p:spPr>
          <a:xfrm>
            <a:off x="1143000" y="685800"/>
            <a:ext cx="3581400" cy="3886200"/>
          </a:xfrm>
          <a:prstGeom prst="rect">
            <a:avLst/>
          </a:prstGeom>
        </p:spPr>
      </p:pic>
      <p:sp>
        <p:nvSpPr>
          <p:cNvPr id="7" name="TextBox 6">
            <a:extLst>
              <a:ext uri="{FF2B5EF4-FFF2-40B4-BE49-F238E27FC236}">
                <a16:creationId xmlns:a16="http://schemas.microsoft.com/office/drawing/2014/main" id="{BF4C9340-94F1-EA42-BA6C-E96790A120F3}"/>
              </a:ext>
            </a:extLst>
          </p:cNvPr>
          <p:cNvSpPr txBox="1"/>
          <p:nvPr/>
        </p:nvSpPr>
        <p:spPr>
          <a:xfrm>
            <a:off x="5105400" y="1066800"/>
            <a:ext cx="3733800" cy="1938992"/>
          </a:xfrm>
          <a:prstGeom prst="rect">
            <a:avLst/>
          </a:prstGeom>
          <a:noFill/>
        </p:spPr>
        <p:txBody>
          <a:bodyPr wrap="square" rtlCol="0">
            <a:spAutoFit/>
          </a:bodyPr>
          <a:lstStyle/>
          <a:p>
            <a:r>
              <a:rPr lang="en-US" dirty="0"/>
              <a:t>8 increments with subsets ½ ensemble.</a:t>
            </a:r>
          </a:p>
          <a:p>
            <a:endParaRPr lang="en-US" dirty="0"/>
          </a:p>
          <a:p>
            <a:r>
              <a:rPr lang="en-US" dirty="0"/>
              <a:t>Posterior for state qualitatively improving.</a:t>
            </a:r>
          </a:p>
        </p:txBody>
      </p:sp>
    </p:spTree>
    <p:extLst>
      <p:ext uri="{BB962C8B-B14F-4D97-AF65-F5344CB8AC3E}">
        <p14:creationId xmlns:p14="http://schemas.microsoft.com/office/powerpoint/2010/main" val="2913209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Local Linear Regression with Incremental Update</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l="12500" t="12205" r="48333" b="18627"/>
          <a:stretch/>
        </p:blipFill>
        <p:spPr>
          <a:xfrm>
            <a:off x="1143000" y="685800"/>
            <a:ext cx="3581400" cy="3886200"/>
          </a:xfrm>
          <a:prstGeom prst="rect">
            <a:avLst/>
          </a:prstGeom>
        </p:spPr>
      </p:pic>
      <p:sp>
        <p:nvSpPr>
          <p:cNvPr id="6" name="TextBox 5">
            <a:extLst>
              <a:ext uri="{FF2B5EF4-FFF2-40B4-BE49-F238E27FC236}">
                <a16:creationId xmlns:a16="http://schemas.microsoft.com/office/drawing/2014/main" id="{1486C103-B02F-2D41-8AE5-86ACC5E35441}"/>
              </a:ext>
            </a:extLst>
          </p:cNvPr>
          <p:cNvSpPr txBox="1"/>
          <p:nvPr/>
        </p:nvSpPr>
        <p:spPr>
          <a:xfrm>
            <a:off x="5105400" y="1066800"/>
            <a:ext cx="3733800" cy="3416320"/>
          </a:xfrm>
          <a:prstGeom prst="rect">
            <a:avLst/>
          </a:prstGeom>
          <a:noFill/>
        </p:spPr>
        <p:txBody>
          <a:bodyPr wrap="square" rtlCol="0">
            <a:spAutoFit/>
          </a:bodyPr>
          <a:lstStyle/>
          <a:p>
            <a:r>
              <a:rPr lang="en-US" dirty="0"/>
              <a:t>8 increments with subset 1/4 ensemble.</a:t>
            </a:r>
          </a:p>
          <a:p>
            <a:endParaRPr lang="en-US" dirty="0"/>
          </a:p>
          <a:p>
            <a:r>
              <a:rPr lang="en-US" dirty="0"/>
              <a:t>Posterior for state degraded.</a:t>
            </a:r>
          </a:p>
          <a:p>
            <a:endParaRPr lang="en-US" dirty="0"/>
          </a:p>
          <a:p>
            <a:r>
              <a:rPr lang="en-US" dirty="0"/>
              <a:t>Increment is moving outside of local linear validity.</a:t>
            </a:r>
          </a:p>
        </p:txBody>
      </p:sp>
    </p:spTree>
    <p:extLst>
      <p:ext uri="{BB962C8B-B14F-4D97-AF65-F5344CB8AC3E}">
        <p14:creationId xmlns:p14="http://schemas.microsoft.com/office/powerpoint/2010/main" val="3753986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Local Linear Regression with Incremental Update</a:t>
            </a:r>
          </a:p>
        </p:txBody>
      </p:sp>
      <p:pic>
        <p:nvPicPr>
          <p:cNvPr id="8" name="Picture 7">
            <a:extLst>
              <a:ext uri="{FF2B5EF4-FFF2-40B4-BE49-F238E27FC236}">
                <a16:creationId xmlns:a16="http://schemas.microsoft.com/office/drawing/2014/main" id="{A0FF6049-A894-264B-9446-0DA589F677B8}"/>
              </a:ext>
            </a:extLst>
          </p:cNvPr>
          <p:cNvPicPr>
            <a:picLocks noChangeAspect="1"/>
          </p:cNvPicPr>
          <p:nvPr/>
        </p:nvPicPr>
        <p:blipFill rotWithShape="1">
          <a:blip r:embed="rId3"/>
          <a:srcRect l="12500" t="12205" r="48333" b="18627"/>
          <a:stretch/>
        </p:blipFill>
        <p:spPr>
          <a:xfrm>
            <a:off x="1143000" y="685800"/>
            <a:ext cx="3581400" cy="3886200"/>
          </a:xfrm>
          <a:prstGeom prst="rect">
            <a:avLst/>
          </a:prstGeom>
        </p:spPr>
      </p:pic>
      <p:sp>
        <p:nvSpPr>
          <p:cNvPr id="6" name="TextBox 5">
            <a:extLst>
              <a:ext uri="{FF2B5EF4-FFF2-40B4-BE49-F238E27FC236}">
                <a16:creationId xmlns:a16="http://schemas.microsoft.com/office/drawing/2014/main" id="{81A56230-0114-0E45-8817-A108B0C20B3F}"/>
              </a:ext>
            </a:extLst>
          </p:cNvPr>
          <p:cNvSpPr txBox="1"/>
          <p:nvPr/>
        </p:nvSpPr>
        <p:spPr>
          <a:xfrm>
            <a:off x="5105400" y="1066800"/>
            <a:ext cx="3733800" cy="2308324"/>
          </a:xfrm>
          <a:prstGeom prst="rect">
            <a:avLst/>
          </a:prstGeom>
          <a:noFill/>
        </p:spPr>
        <p:txBody>
          <a:bodyPr wrap="square" rtlCol="0">
            <a:spAutoFit/>
          </a:bodyPr>
          <a:lstStyle/>
          <a:p>
            <a:r>
              <a:rPr lang="en-US" dirty="0"/>
              <a:t>16 increments with subset 1/4 ensemble.</a:t>
            </a:r>
          </a:p>
          <a:p>
            <a:endParaRPr lang="en-US" dirty="0"/>
          </a:p>
          <a:p>
            <a:r>
              <a:rPr lang="en-US" dirty="0"/>
              <a:t>Posterior for state improved.</a:t>
            </a:r>
          </a:p>
          <a:p>
            <a:endParaRPr lang="en-US" dirty="0"/>
          </a:p>
        </p:txBody>
      </p:sp>
    </p:spTree>
    <p:extLst>
      <p:ext uri="{BB962C8B-B14F-4D97-AF65-F5344CB8AC3E}">
        <p14:creationId xmlns:p14="http://schemas.microsoft.com/office/powerpoint/2010/main" val="1250496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Local Linear Regression with Incremental Update</a:t>
            </a:r>
          </a:p>
        </p:txBody>
      </p:sp>
      <p:sp>
        <p:nvSpPr>
          <p:cNvPr id="7" name="TextBox 6"/>
          <p:cNvSpPr txBox="1"/>
          <p:nvPr/>
        </p:nvSpPr>
        <p:spPr>
          <a:xfrm>
            <a:off x="304800" y="838200"/>
            <a:ext cx="8382000" cy="3046988"/>
          </a:xfrm>
          <a:prstGeom prst="rect">
            <a:avLst/>
          </a:prstGeom>
          <a:noFill/>
        </p:spPr>
        <p:txBody>
          <a:bodyPr wrap="square" rtlCol="0">
            <a:spAutoFit/>
          </a:bodyPr>
          <a:lstStyle/>
          <a:p>
            <a:r>
              <a:rPr lang="en-US" dirty="0"/>
              <a:t>If relation between observation and state is locally a continuous, smooth (first two derivatives continuous) function:</a:t>
            </a:r>
          </a:p>
          <a:p>
            <a:r>
              <a:rPr lang="en-US" dirty="0"/>
              <a:t>Then, in the limit of a large ensemble, fixed local subset size, and large number of increments: </a:t>
            </a:r>
          </a:p>
          <a:p>
            <a:endParaRPr lang="en-US" dirty="0"/>
          </a:p>
          <a:p>
            <a:r>
              <a:rPr lang="en-US" dirty="0"/>
              <a:t>The local linear regression with incremental update converges to the correct posterior distribution.</a:t>
            </a:r>
          </a:p>
        </p:txBody>
      </p:sp>
    </p:spTree>
    <p:extLst>
      <p:ext uri="{BB962C8B-B14F-4D97-AF65-F5344CB8AC3E}">
        <p14:creationId xmlns:p14="http://schemas.microsoft.com/office/powerpoint/2010/main" val="1885058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Local Linear Regression with Incremental Update</a:t>
            </a:r>
          </a:p>
        </p:txBody>
      </p:sp>
      <p:sp>
        <p:nvSpPr>
          <p:cNvPr id="7" name="TextBox 6"/>
          <p:cNvSpPr txBox="1"/>
          <p:nvPr/>
        </p:nvSpPr>
        <p:spPr>
          <a:xfrm>
            <a:off x="304800" y="838200"/>
            <a:ext cx="8382000" cy="4524315"/>
          </a:xfrm>
          <a:prstGeom prst="rect">
            <a:avLst/>
          </a:prstGeom>
          <a:noFill/>
        </p:spPr>
        <p:txBody>
          <a:bodyPr wrap="square" rtlCol="0">
            <a:spAutoFit/>
          </a:bodyPr>
          <a:lstStyle/>
          <a:p>
            <a:r>
              <a:rPr lang="en-US" dirty="0"/>
              <a:t>If relation between observation and state is locally a continuous, smooth (first two derivatives continuous) function:</a:t>
            </a:r>
          </a:p>
          <a:p>
            <a:r>
              <a:rPr lang="en-US" dirty="0"/>
              <a:t>Then, in the limit of a large ensemble, fixed local subset size, and large number of increments: </a:t>
            </a:r>
          </a:p>
          <a:p>
            <a:endParaRPr lang="en-US" dirty="0"/>
          </a:p>
          <a:p>
            <a:r>
              <a:rPr lang="en-US" dirty="0"/>
              <a:t>The local linear regression with incremental update converges to the correct posterior distribution.</a:t>
            </a:r>
          </a:p>
          <a:p>
            <a:endParaRPr lang="en-US" dirty="0"/>
          </a:p>
          <a:p>
            <a:endParaRPr lang="en-US" dirty="0"/>
          </a:p>
          <a:p>
            <a:r>
              <a:rPr lang="en-US" dirty="0"/>
              <a:t>This could be very expensive,</a:t>
            </a:r>
          </a:p>
          <a:p>
            <a:r>
              <a:rPr lang="en-US" dirty="0"/>
              <a:t>No guarantees about what goes on in the presence of noise.</a:t>
            </a:r>
          </a:p>
        </p:txBody>
      </p:sp>
    </p:spTree>
    <p:extLst>
      <p:ext uri="{BB962C8B-B14F-4D97-AF65-F5344CB8AC3E}">
        <p14:creationId xmlns:p14="http://schemas.microsoft.com/office/powerpoint/2010/main" val="1584985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Multi-valued, not smooth example.</a:t>
            </a:r>
          </a:p>
        </p:txBody>
      </p:sp>
      <p:sp>
        <p:nvSpPr>
          <p:cNvPr id="10" name="TextBox 9"/>
          <p:cNvSpPr txBox="1"/>
          <p:nvPr/>
        </p:nvSpPr>
        <p:spPr>
          <a:xfrm>
            <a:off x="5105400" y="1066800"/>
            <a:ext cx="3733800" cy="1569660"/>
          </a:xfrm>
          <a:prstGeom prst="rect">
            <a:avLst/>
          </a:prstGeom>
          <a:noFill/>
        </p:spPr>
        <p:txBody>
          <a:bodyPr wrap="square" rtlCol="0">
            <a:spAutoFit/>
          </a:bodyPr>
          <a:lstStyle/>
          <a:p>
            <a:r>
              <a:rPr lang="en-US" dirty="0"/>
              <a:t>Similar in form to a wind speed observation with state velocity component.</a:t>
            </a:r>
          </a:p>
          <a:p>
            <a:endParaRPr lang="en-US" dirty="0"/>
          </a:p>
        </p:txBody>
      </p:sp>
      <p:pic>
        <p:nvPicPr>
          <p:cNvPr id="5" name="Picture 4">
            <a:extLst>
              <a:ext uri="{FF2B5EF4-FFF2-40B4-BE49-F238E27FC236}">
                <a16:creationId xmlns:a16="http://schemas.microsoft.com/office/drawing/2014/main" id="{A163BB93-830C-EA4B-A380-B6E1EA2EF785}"/>
              </a:ext>
            </a:extLst>
          </p:cNvPr>
          <p:cNvPicPr>
            <a:picLocks noChangeAspect="1"/>
          </p:cNvPicPr>
          <p:nvPr/>
        </p:nvPicPr>
        <p:blipFill rotWithShape="1">
          <a:blip r:embed="rId3"/>
          <a:srcRect l="11666" t="12205" r="48333" b="18627"/>
          <a:stretch/>
        </p:blipFill>
        <p:spPr>
          <a:xfrm>
            <a:off x="1066800" y="838200"/>
            <a:ext cx="3657600" cy="3886200"/>
          </a:xfrm>
          <a:prstGeom prst="rect">
            <a:avLst/>
          </a:prstGeom>
        </p:spPr>
      </p:pic>
    </p:spTree>
    <p:extLst>
      <p:ext uri="{BB962C8B-B14F-4D97-AF65-F5344CB8AC3E}">
        <p14:creationId xmlns:p14="http://schemas.microsoft.com/office/powerpoint/2010/main" val="11156309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Multi-valued, not smooth example.</a:t>
            </a:r>
          </a:p>
        </p:txBody>
      </p:sp>
      <p:pic>
        <p:nvPicPr>
          <p:cNvPr id="5" name="Picture 4">
            <a:extLst>
              <a:ext uri="{FF2B5EF4-FFF2-40B4-BE49-F238E27FC236}">
                <a16:creationId xmlns:a16="http://schemas.microsoft.com/office/drawing/2014/main" id="{A163BB93-830C-EA4B-A380-B6E1EA2EF785}"/>
              </a:ext>
            </a:extLst>
          </p:cNvPr>
          <p:cNvPicPr>
            <a:picLocks noChangeAspect="1"/>
          </p:cNvPicPr>
          <p:nvPr/>
        </p:nvPicPr>
        <p:blipFill rotWithShape="1">
          <a:blip r:embed="rId3"/>
          <a:srcRect t="12205" r="48333" b="18627"/>
          <a:stretch/>
        </p:blipFill>
        <p:spPr>
          <a:xfrm>
            <a:off x="0" y="838200"/>
            <a:ext cx="4724400" cy="3886200"/>
          </a:xfrm>
          <a:prstGeom prst="rect">
            <a:avLst/>
          </a:prstGeom>
        </p:spPr>
      </p:pic>
      <p:sp>
        <p:nvSpPr>
          <p:cNvPr id="6" name="TextBox 5">
            <a:extLst>
              <a:ext uri="{FF2B5EF4-FFF2-40B4-BE49-F238E27FC236}">
                <a16:creationId xmlns:a16="http://schemas.microsoft.com/office/drawing/2014/main" id="{7045F0AA-CE6A-6A46-8C38-832623E04EAE}"/>
              </a:ext>
            </a:extLst>
          </p:cNvPr>
          <p:cNvSpPr txBox="1"/>
          <p:nvPr/>
        </p:nvSpPr>
        <p:spPr>
          <a:xfrm>
            <a:off x="5105400" y="1066800"/>
            <a:ext cx="3733800" cy="1569660"/>
          </a:xfrm>
          <a:prstGeom prst="rect">
            <a:avLst/>
          </a:prstGeom>
          <a:noFill/>
        </p:spPr>
        <p:txBody>
          <a:bodyPr wrap="square" rtlCol="0">
            <a:spAutoFit/>
          </a:bodyPr>
          <a:lstStyle/>
          <a:p>
            <a:r>
              <a:rPr lang="en-US" dirty="0">
                <a:solidFill>
                  <a:srgbClr val="FF0000"/>
                </a:solidFill>
              </a:rPr>
              <a:t>Standard regression </a:t>
            </a:r>
            <a:r>
              <a:rPr lang="en-US" dirty="0"/>
              <a:t>does not capture bimodality of state posterior.</a:t>
            </a:r>
          </a:p>
          <a:p>
            <a:endParaRPr lang="en-US" dirty="0"/>
          </a:p>
        </p:txBody>
      </p:sp>
    </p:spTree>
    <p:extLst>
      <p:ext uri="{BB962C8B-B14F-4D97-AF65-F5344CB8AC3E}">
        <p14:creationId xmlns:p14="http://schemas.microsoft.com/office/powerpoint/2010/main" val="257401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Multi-valued, not smooth example.</a:t>
            </a:r>
          </a:p>
        </p:txBody>
      </p:sp>
      <p:sp>
        <p:nvSpPr>
          <p:cNvPr id="10" name="TextBox 9"/>
          <p:cNvSpPr txBox="1"/>
          <p:nvPr/>
        </p:nvSpPr>
        <p:spPr>
          <a:xfrm>
            <a:off x="5105400" y="1066800"/>
            <a:ext cx="3733800" cy="1200329"/>
          </a:xfrm>
          <a:prstGeom prst="rect">
            <a:avLst/>
          </a:prstGeom>
          <a:noFill/>
        </p:spPr>
        <p:txBody>
          <a:bodyPr wrap="square" rtlCol="0">
            <a:spAutoFit/>
          </a:bodyPr>
          <a:lstStyle/>
          <a:p>
            <a:r>
              <a:rPr lang="en-US" dirty="0">
                <a:solidFill>
                  <a:srgbClr val="FF0000"/>
                </a:solidFill>
              </a:rPr>
              <a:t>Rank regression </a:t>
            </a:r>
            <a:r>
              <a:rPr lang="en-US" dirty="0"/>
              <a:t>nearly identical in this case.</a:t>
            </a:r>
          </a:p>
          <a:p>
            <a:endParaRPr lang="en-US" dirty="0"/>
          </a:p>
        </p:txBody>
      </p:sp>
      <p:pic>
        <p:nvPicPr>
          <p:cNvPr id="5" name="Picture 4">
            <a:extLst>
              <a:ext uri="{FF2B5EF4-FFF2-40B4-BE49-F238E27FC236}">
                <a16:creationId xmlns:a16="http://schemas.microsoft.com/office/drawing/2014/main" id="{A163BB93-830C-EA4B-A380-B6E1EA2EF785}"/>
              </a:ext>
            </a:extLst>
          </p:cNvPr>
          <p:cNvPicPr>
            <a:picLocks noChangeAspect="1"/>
          </p:cNvPicPr>
          <p:nvPr/>
        </p:nvPicPr>
        <p:blipFill rotWithShape="1">
          <a:blip r:embed="rId3"/>
          <a:srcRect l="-833" t="12205" r="48333" b="18627"/>
          <a:stretch/>
        </p:blipFill>
        <p:spPr>
          <a:xfrm>
            <a:off x="-76200" y="838200"/>
            <a:ext cx="4800600" cy="3886200"/>
          </a:xfrm>
          <a:prstGeom prst="rect">
            <a:avLst/>
          </a:prstGeom>
        </p:spPr>
      </p:pic>
    </p:spTree>
    <p:extLst>
      <p:ext uri="{BB962C8B-B14F-4D97-AF65-F5344CB8AC3E}">
        <p14:creationId xmlns:p14="http://schemas.microsoft.com/office/powerpoint/2010/main" val="2230938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Multi-valued, not smooth example.</a:t>
            </a:r>
          </a:p>
        </p:txBody>
      </p:sp>
      <p:pic>
        <p:nvPicPr>
          <p:cNvPr id="5" name="Picture 4">
            <a:extLst>
              <a:ext uri="{FF2B5EF4-FFF2-40B4-BE49-F238E27FC236}">
                <a16:creationId xmlns:a16="http://schemas.microsoft.com/office/drawing/2014/main" id="{A163BB93-830C-EA4B-A380-B6E1EA2EF785}"/>
              </a:ext>
            </a:extLst>
          </p:cNvPr>
          <p:cNvPicPr>
            <a:picLocks noChangeAspect="1"/>
          </p:cNvPicPr>
          <p:nvPr/>
        </p:nvPicPr>
        <p:blipFill rotWithShape="1">
          <a:blip r:embed="rId3"/>
          <a:srcRect t="12205" r="48333" b="18626"/>
          <a:stretch/>
        </p:blipFill>
        <p:spPr>
          <a:xfrm>
            <a:off x="0" y="838200"/>
            <a:ext cx="4724400" cy="3886200"/>
          </a:xfrm>
          <a:prstGeom prst="rect">
            <a:avLst/>
          </a:prstGeom>
        </p:spPr>
      </p:pic>
      <p:sp>
        <p:nvSpPr>
          <p:cNvPr id="6" name="TextBox 5">
            <a:extLst>
              <a:ext uri="{FF2B5EF4-FFF2-40B4-BE49-F238E27FC236}">
                <a16:creationId xmlns:a16="http://schemas.microsoft.com/office/drawing/2014/main" id="{69CECC72-59E3-6640-9CAA-36B17F6A3A8C}"/>
              </a:ext>
            </a:extLst>
          </p:cNvPr>
          <p:cNvSpPr txBox="1"/>
          <p:nvPr/>
        </p:nvSpPr>
        <p:spPr>
          <a:xfrm>
            <a:off x="5105400" y="1066800"/>
            <a:ext cx="3733800" cy="3785652"/>
          </a:xfrm>
          <a:prstGeom prst="rect">
            <a:avLst/>
          </a:prstGeom>
          <a:noFill/>
        </p:spPr>
        <p:txBody>
          <a:bodyPr wrap="square" rtlCol="0">
            <a:spAutoFit/>
          </a:bodyPr>
          <a:lstStyle/>
          <a:p>
            <a:r>
              <a:rPr lang="en-US" dirty="0">
                <a:solidFill>
                  <a:srgbClr val="FF0000"/>
                </a:solidFill>
              </a:rPr>
              <a:t>Local regression </a:t>
            </a:r>
            <a:r>
              <a:rPr lang="en-US" dirty="0"/>
              <a:t>with ½ of the ensemble does much better. </a:t>
            </a:r>
          </a:p>
          <a:p>
            <a:endParaRPr lang="en-US" dirty="0"/>
          </a:p>
          <a:p>
            <a:r>
              <a:rPr lang="en-US" dirty="0"/>
              <a:t>Captures bimodal posterior.</a:t>
            </a:r>
          </a:p>
          <a:p>
            <a:endParaRPr lang="en-US" dirty="0"/>
          </a:p>
          <a:p>
            <a:r>
              <a:rPr lang="en-US" dirty="0"/>
              <a:t>Note problems where relation is not smooth.</a:t>
            </a:r>
          </a:p>
          <a:p>
            <a:endParaRPr lang="en-US" dirty="0"/>
          </a:p>
        </p:txBody>
      </p:sp>
    </p:spTree>
    <p:extLst>
      <p:ext uri="{BB962C8B-B14F-4D97-AF65-F5344CB8AC3E}">
        <p14:creationId xmlns:p14="http://schemas.microsoft.com/office/powerpoint/2010/main" val="3154900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pic>
        <p:nvPicPr>
          <p:cNvPr id="3" name="Picture 2" descr="DataAssimilationDiagram_fram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5"/>
          <p:cNvSpPr txBox="1">
            <a:spLocks noChangeArrowheads="1"/>
          </p:cNvSpPr>
          <p:nvPr/>
        </p:nvSpPr>
        <p:spPr bwMode="auto">
          <a:xfrm>
            <a:off x="457200" y="1143000"/>
            <a:ext cx="787657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3"/>
            </a:pPr>
            <a:r>
              <a:rPr lang="en-US" dirty="0">
                <a:solidFill>
                  <a:prstClr val="black"/>
                </a:solidFill>
                <a:latin typeface="Calibri"/>
                <a:ea typeface="+mn-ea"/>
                <a:cs typeface="+mn-cs"/>
              </a:rPr>
              <a:t>Get </a:t>
            </a:r>
            <a:r>
              <a:rPr lang="en-US" dirty="0">
                <a:solidFill>
                  <a:srgbClr val="FF0000"/>
                </a:solidFill>
                <a:latin typeface="Calibri"/>
                <a:ea typeface="+mn-ea"/>
                <a:cs typeface="+mn-cs"/>
              </a:rPr>
              <a:t>observed value</a:t>
            </a:r>
            <a:r>
              <a:rPr lang="en-US" dirty="0">
                <a:solidFill>
                  <a:prstClr val="black"/>
                </a:solidFill>
                <a:latin typeface="Calibri"/>
                <a:ea typeface="+mn-ea"/>
                <a:cs typeface="+mn-cs"/>
              </a:rPr>
              <a:t> and </a:t>
            </a:r>
            <a:r>
              <a:rPr lang="en-US" dirty="0">
                <a:solidFill>
                  <a:srgbClr val="FF0000"/>
                </a:solidFill>
                <a:latin typeface="Calibri"/>
                <a:ea typeface="+mn-ea"/>
                <a:cs typeface="+mn-cs"/>
              </a:rPr>
              <a:t>observational error distribution</a:t>
            </a:r>
            <a:r>
              <a:rPr lang="en-US" dirty="0">
                <a:solidFill>
                  <a:prstClr val="black"/>
                </a:solidFill>
                <a:latin typeface="Calibri"/>
                <a:ea typeface="+mn-ea"/>
                <a:cs typeface="+mn-cs"/>
              </a:rPr>
              <a:t> from observing system.</a:t>
            </a:r>
          </a:p>
        </p:txBody>
      </p:sp>
    </p:spTree>
    <p:extLst>
      <p:ext uri="{BB962C8B-B14F-4D97-AF65-F5344CB8AC3E}">
        <p14:creationId xmlns:p14="http://schemas.microsoft.com/office/powerpoint/2010/main" val="23076527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Multi-valued, not smooth example.</a:t>
            </a:r>
          </a:p>
        </p:txBody>
      </p:sp>
      <p:pic>
        <p:nvPicPr>
          <p:cNvPr id="5" name="Picture 4">
            <a:extLst>
              <a:ext uri="{FF2B5EF4-FFF2-40B4-BE49-F238E27FC236}">
                <a16:creationId xmlns:a16="http://schemas.microsoft.com/office/drawing/2014/main" id="{A163BB93-830C-EA4B-A380-B6E1EA2EF785}"/>
              </a:ext>
            </a:extLst>
          </p:cNvPr>
          <p:cNvPicPr>
            <a:picLocks noChangeAspect="1"/>
          </p:cNvPicPr>
          <p:nvPr/>
        </p:nvPicPr>
        <p:blipFill rotWithShape="1">
          <a:blip r:embed="rId3"/>
          <a:srcRect l="-834" t="12025" r="48334" b="18806"/>
          <a:stretch/>
        </p:blipFill>
        <p:spPr>
          <a:xfrm>
            <a:off x="-73152" y="838200"/>
            <a:ext cx="4800600" cy="3886200"/>
          </a:xfrm>
          <a:prstGeom prst="rect">
            <a:avLst/>
          </a:prstGeom>
        </p:spPr>
      </p:pic>
      <p:sp>
        <p:nvSpPr>
          <p:cNvPr id="7" name="TextBox 6">
            <a:extLst>
              <a:ext uri="{FF2B5EF4-FFF2-40B4-BE49-F238E27FC236}">
                <a16:creationId xmlns:a16="http://schemas.microsoft.com/office/drawing/2014/main" id="{9D7DF8BE-56C0-AE41-AABC-677705E2D7FA}"/>
              </a:ext>
            </a:extLst>
          </p:cNvPr>
          <p:cNvSpPr txBox="1"/>
          <p:nvPr/>
        </p:nvSpPr>
        <p:spPr>
          <a:xfrm>
            <a:off x="5105400" y="1066800"/>
            <a:ext cx="3733800" cy="2677656"/>
          </a:xfrm>
          <a:prstGeom prst="rect">
            <a:avLst/>
          </a:prstGeom>
          <a:noFill/>
        </p:spPr>
        <p:txBody>
          <a:bodyPr wrap="square" rtlCol="0">
            <a:spAutoFit/>
          </a:bodyPr>
          <a:lstStyle/>
          <a:p>
            <a:r>
              <a:rPr lang="en-US" dirty="0">
                <a:solidFill>
                  <a:srgbClr val="FF0000"/>
                </a:solidFill>
              </a:rPr>
              <a:t>Local regression </a:t>
            </a:r>
            <a:r>
              <a:rPr lang="en-US" dirty="0"/>
              <a:t>with1/4 of the ensemble does even better. </a:t>
            </a:r>
          </a:p>
          <a:p>
            <a:endParaRPr lang="en-US" dirty="0"/>
          </a:p>
          <a:p>
            <a:r>
              <a:rPr lang="en-US" dirty="0"/>
              <a:t>No need for incremental updates here.</a:t>
            </a:r>
          </a:p>
          <a:p>
            <a:endParaRPr lang="en-US" dirty="0"/>
          </a:p>
        </p:txBody>
      </p:sp>
    </p:spTree>
    <p:extLst>
      <p:ext uri="{BB962C8B-B14F-4D97-AF65-F5344CB8AC3E}">
        <p14:creationId xmlns:p14="http://schemas.microsoft.com/office/powerpoint/2010/main" val="25017250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Regression with Noisy Priors</a:t>
            </a:r>
          </a:p>
        </p:txBody>
      </p:sp>
      <p:sp>
        <p:nvSpPr>
          <p:cNvPr id="10" name="TextBox 9"/>
          <p:cNvSpPr txBox="1"/>
          <p:nvPr/>
        </p:nvSpPr>
        <p:spPr>
          <a:xfrm>
            <a:off x="5105400" y="1066800"/>
            <a:ext cx="3733800" cy="3416320"/>
          </a:xfrm>
          <a:prstGeom prst="rect">
            <a:avLst/>
          </a:prstGeom>
          <a:noFill/>
        </p:spPr>
        <p:txBody>
          <a:bodyPr wrap="square" rtlCol="0">
            <a:spAutoFit/>
          </a:bodyPr>
          <a:lstStyle/>
          <a:p>
            <a:r>
              <a:rPr lang="en-US" dirty="0"/>
              <a:t>Most geophysical applications have noisy bivariate priors. </a:t>
            </a:r>
          </a:p>
          <a:p>
            <a:endParaRPr lang="en-US" dirty="0"/>
          </a:p>
          <a:p>
            <a:r>
              <a:rPr lang="en-US" dirty="0"/>
              <a:t>Usually hard to detect nonlinearity (even this example is still pretty extreme).</a:t>
            </a:r>
          </a:p>
          <a:p>
            <a:endParaRPr lang="en-US" dirty="0"/>
          </a:p>
        </p:txBody>
      </p:sp>
      <p:pic>
        <p:nvPicPr>
          <p:cNvPr id="5" name="Picture 4">
            <a:extLst>
              <a:ext uri="{FF2B5EF4-FFF2-40B4-BE49-F238E27FC236}">
                <a16:creationId xmlns:a16="http://schemas.microsoft.com/office/drawing/2014/main" id="{558DE344-FB17-9441-979E-6AAB6E2D4ADB}"/>
              </a:ext>
            </a:extLst>
          </p:cNvPr>
          <p:cNvPicPr>
            <a:picLocks noChangeAspect="1"/>
          </p:cNvPicPr>
          <p:nvPr/>
        </p:nvPicPr>
        <p:blipFill rotWithShape="1">
          <a:blip r:embed="rId3"/>
          <a:srcRect l="11666" t="12205" r="48333" b="18627"/>
          <a:stretch/>
        </p:blipFill>
        <p:spPr>
          <a:xfrm>
            <a:off x="1066800" y="762000"/>
            <a:ext cx="3657600" cy="3886200"/>
          </a:xfrm>
          <a:prstGeom prst="rect">
            <a:avLst/>
          </a:prstGeom>
        </p:spPr>
      </p:pic>
    </p:spTree>
    <p:extLst>
      <p:ext uri="{BB962C8B-B14F-4D97-AF65-F5344CB8AC3E}">
        <p14:creationId xmlns:p14="http://schemas.microsoft.com/office/powerpoint/2010/main" val="5743288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Regression with Noisy Priors</a:t>
            </a:r>
          </a:p>
        </p:txBody>
      </p:sp>
      <p:sp>
        <p:nvSpPr>
          <p:cNvPr id="10" name="TextBox 9"/>
          <p:cNvSpPr txBox="1"/>
          <p:nvPr/>
        </p:nvSpPr>
        <p:spPr>
          <a:xfrm>
            <a:off x="5105400" y="1066800"/>
            <a:ext cx="3733800" cy="2308324"/>
          </a:xfrm>
          <a:prstGeom prst="rect">
            <a:avLst/>
          </a:prstGeom>
          <a:noFill/>
        </p:spPr>
        <p:txBody>
          <a:bodyPr wrap="square" rtlCol="0">
            <a:spAutoFit/>
          </a:bodyPr>
          <a:lstStyle/>
          <a:p>
            <a:r>
              <a:rPr lang="en-US" dirty="0">
                <a:solidFill>
                  <a:srgbClr val="FF0000"/>
                </a:solidFill>
              </a:rPr>
              <a:t>Standard regression </a:t>
            </a:r>
            <a:r>
              <a:rPr lang="en-US" dirty="0"/>
              <a:t>EAKF places many posterior members outside of the prior bivariate distribution.</a:t>
            </a:r>
          </a:p>
          <a:p>
            <a:endParaRPr lang="en-US" dirty="0"/>
          </a:p>
        </p:txBody>
      </p:sp>
      <p:pic>
        <p:nvPicPr>
          <p:cNvPr id="5" name="Picture 4">
            <a:extLst>
              <a:ext uri="{FF2B5EF4-FFF2-40B4-BE49-F238E27FC236}">
                <a16:creationId xmlns:a16="http://schemas.microsoft.com/office/drawing/2014/main" id="{558DE344-FB17-9441-979E-6AAB6E2D4ADB}"/>
              </a:ext>
            </a:extLst>
          </p:cNvPr>
          <p:cNvPicPr>
            <a:picLocks noChangeAspect="1"/>
          </p:cNvPicPr>
          <p:nvPr/>
        </p:nvPicPr>
        <p:blipFill rotWithShape="1">
          <a:blip r:embed="rId3"/>
          <a:srcRect l="12500" t="12206" r="48333" b="17269"/>
          <a:stretch/>
        </p:blipFill>
        <p:spPr>
          <a:xfrm>
            <a:off x="1143000" y="762000"/>
            <a:ext cx="3581400" cy="3962400"/>
          </a:xfrm>
          <a:prstGeom prst="rect">
            <a:avLst/>
          </a:prstGeom>
        </p:spPr>
      </p:pic>
    </p:spTree>
    <p:extLst>
      <p:ext uri="{BB962C8B-B14F-4D97-AF65-F5344CB8AC3E}">
        <p14:creationId xmlns:p14="http://schemas.microsoft.com/office/powerpoint/2010/main" val="11005928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Regression with Noisy Priors</a:t>
            </a:r>
          </a:p>
        </p:txBody>
      </p:sp>
      <p:sp>
        <p:nvSpPr>
          <p:cNvPr id="10" name="TextBox 9"/>
          <p:cNvSpPr txBox="1"/>
          <p:nvPr/>
        </p:nvSpPr>
        <p:spPr>
          <a:xfrm>
            <a:off x="5105400" y="1066800"/>
            <a:ext cx="3733800" cy="1200329"/>
          </a:xfrm>
          <a:prstGeom prst="rect">
            <a:avLst/>
          </a:prstGeom>
          <a:noFill/>
        </p:spPr>
        <p:txBody>
          <a:bodyPr wrap="square" rtlCol="0">
            <a:spAutoFit/>
          </a:bodyPr>
          <a:lstStyle/>
          <a:p>
            <a:r>
              <a:rPr lang="en-US" dirty="0">
                <a:solidFill>
                  <a:srgbClr val="FF0000"/>
                </a:solidFill>
              </a:rPr>
              <a:t>Rank regression </a:t>
            </a:r>
            <a:r>
              <a:rPr lang="en-US" dirty="0"/>
              <a:t>does a significantly better job.</a:t>
            </a:r>
          </a:p>
          <a:p>
            <a:endParaRPr lang="en-US" dirty="0"/>
          </a:p>
        </p:txBody>
      </p:sp>
      <p:pic>
        <p:nvPicPr>
          <p:cNvPr id="5" name="Picture 4">
            <a:extLst>
              <a:ext uri="{FF2B5EF4-FFF2-40B4-BE49-F238E27FC236}">
                <a16:creationId xmlns:a16="http://schemas.microsoft.com/office/drawing/2014/main" id="{558DE344-FB17-9441-979E-6AAB6E2D4ADB}"/>
              </a:ext>
            </a:extLst>
          </p:cNvPr>
          <p:cNvPicPr>
            <a:picLocks noChangeAspect="1"/>
          </p:cNvPicPr>
          <p:nvPr/>
        </p:nvPicPr>
        <p:blipFill rotWithShape="1">
          <a:blip r:embed="rId3"/>
          <a:srcRect l="12499" t="12206" r="48333" b="18625"/>
          <a:stretch/>
        </p:blipFill>
        <p:spPr>
          <a:xfrm>
            <a:off x="1143000" y="762000"/>
            <a:ext cx="3581400" cy="3886200"/>
          </a:xfrm>
          <a:prstGeom prst="rect">
            <a:avLst/>
          </a:prstGeom>
        </p:spPr>
      </p:pic>
    </p:spTree>
    <p:extLst>
      <p:ext uri="{BB962C8B-B14F-4D97-AF65-F5344CB8AC3E}">
        <p14:creationId xmlns:p14="http://schemas.microsoft.com/office/powerpoint/2010/main" val="10396260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Regression with Noisy Priors</a:t>
            </a:r>
          </a:p>
        </p:txBody>
      </p:sp>
      <p:pic>
        <p:nvPicPr>
          <p:cNvPr id="5" name="Picture 4">
            <a:extLst>
              <a:ext uri="{FF2B5EF4-FFF2-40B4-BE49-F238E27FC236}">
                <a16:creationId xmlns:a16="http://schemas.microsoft.com/office/drawing/2014/main" id="{558DE344-FB17-9441-979E-6AAB6E2D4ADB}"/>
              </a:ext>
            </a:extLst>
          </p:cNvPr>
          <p:cNvPicPr>
            <a:picLocks noChangeAspect="1"/>
          </p:cNvPicPr>
          <p:nvPr/>
        </p:nvPicPr>
        <p:blipFill rotWithShape="1">
          <a:blip r:embed="rId3"/>
          <a:srcRect l="12500" t="12205" r="48333" b="18627"/>
          <a:stretch/>
        </p:blipFill>
        <p:spPr>
          <a:xfrm>
            <a:off x="1143000" y="762000"/>
            <a:ext cx="3581400" cy="3886200"/>
          </a:xfrm>
          <a:prstGeom prst="rect">
            <a:avLst/>
          </a:prstGeom>
        </p:spPr>
      </p:pic>
      <p:sp>
        <p:nvSpPr>
          <p:cNvPr id="6" name="TextBox 5">
            <a:extLst>
              <a:ext uri="{FF2B5EF4-FFF2-40B4-BE49-F238E27FC236}">
                <a16:creationId xmlns:a16="http://schemas.microsoft.com/office/drawing/2014/main" id="{8BE86D52-2103-4248-BF5D-3BDDB744CB98}"/>
              </a:ext>
            </a:extLst>
          </p:cNvPr>
          <p:cNvSpPr txBox="1"/>
          <p:nvPr/>
        </p:nvSpPr>
        <p:spPr>
          <a:xfrm>
            <a:off x="5105400" y="1066800"/>
            <a:ext cx="3733800" cy="3785652"/>
          </a:xfrm>
          <a:prstGeom prst="rect">
            <a:avLst/>
          </a:prstGeom>
          <a:noFill/>
        </p:spPr>
        <p:txBody>
          <a:bodyPr wrap="square" rtlCol="0">
            <a:spAutoFit/>
          </a:bodyPr>
          <a:lstStyle/>
          <a:p>
            <a:r>
              <a:rPr lang="en-US" dirty="0">
                <a:solidFill>
                  <a:srgbClr val="FF0000"/>
                </a:solidFill>
              </a:rPr>
              <a:t>Local incremental regression</a:t>
            </a:r>
            <a:r>
              <a:rPr lang="en-US" dirty="0"/>
              <a:t>. This result is for local ensemble with nearest ½ of ensemble and 8 increments.</a:t>
            </a:r>
          </a:p>
          <a:p>
            <a:endParaRPr lang="en-US" dirty="0"/>
          </a:p>
          <a:p>
            <a:r>
              <a:rPr lang="en-US" dirty="0"/>
              <a:t>Need bigger local ensembles to reduce sampling errors. </a:t>
            </a:r>
          </a:p>
          <a:p>
            <a:endParaRPr lang="en-US" dirty="0"/>
          </a:p>
        </p:txBody>
      </p:sp>
    </p:spTree>
    <p:extLst>
      <p:ext uri="{BB962C8B-B14F-4D97-AF65-F5344CB8AC3E}">
        <p14:creationId xmlns:p14="http://schemas.microsoft.com/office/powerpoint/2010/main" val="165205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4294967295"/>
          </p:nvPr>
        </p:nvSpPr>
        <p:spPr>
          <a:xfrm>
            <a:off x="3124200" y="6356350"/>
            <a:ext cx="2895600" cy="365125"/>
          </a:xfrm>
        </p:spPr>
        <p:txBody>
          <a:bodyPr/>
          <a:lstStyle/>
          <a:p>
            <a:pPr>
              <a:defRPr/>
            </a:pPr>
            <a:r>
              <a:rPr lang="sk-SK">
                <a:latin typeface="Calibri"/>
                <a:cs typeface="Calibri"/>
              </a:rPr>
              <a:t>ISDA Munich, 8 March 2018</a:t>
            </a:r>
            <a:endParaRPr lang="en-US" dirty="0">
              <a:latin typeface="Calibri"/>
              <a:cs typeface="Calibri"/>
            </a:endParaRPr>
          </a:p>
        </p:txBody>
      </p:sp>
      <p:sp>
        <p:nvSpPr>
          <p:cNvPr id="9" name="TextBox 8"/>
          <p:cNvSpPr txBox="1"/>
          <p:nvPr/>
        </p:nvSpPr>
        <p:spPr>
          <a:xfrm>
            <a:off x="0" y="-1"/>
            <a:ext cx="9144000" cy="523220"/>
          </a:xfrm>
          <a:prstGeom prst="rect">
            <a:avLst/>
          </a:prstGeom>
          <a:solidFill>
            <a:srgbClr val="3366FF"/>
          </a:solidFill>
        </p:spPr>
        <p:txBody>
          <a:bodyPr wrap="square" rtlCol="0">
            <a:spAutoFit/>
          </a:bodyPr>
          <a:lstStyle/>
          <a:p>
            <a:pPr algn="ctr" eaLnBrk="1" hangingPunct="1">
              <a:defRPr/>
            </a:pPr>
            <a:r>
              <a:rPr lang="en-US" sz="2800" dirty="0">
                <a:solidFill>
                  <a:schemeClr val="bg1"/>
                </a:solidFill>
                <a:ea typeface="ヒラギノ角ゴ Pro W3" charset="-128"/>
                <a:cs typeface="ヒラギノ角ゴ Pro W3" charset="-128"/>
              </a:rPr>
              <a:t>Regression with Noisy Priors</a:t>
            </a:r>
          </a:p>
        </p:txBody>
      </p:sp>
      <p:pic>
        <p:nvPicPr>
          <p:cNvPr id="5" name="Picture 4">
            <a:extLst>
              <a:ext uri="{FF2B5EF4-FFF2-40B4-BE49-F238E27FC236}">
                <a16:creationId xmlns:a16="http://schemas.microsoft.com/office/drawing/2014/main" id="{558DE344-FB17-9441-979E-6AAB6E2D4ADB}"/>
              </a:ext>
            </a:extLst>
          </p:cNvPr>
          <p:cNvPicPr>
            <a:picLocks noChangeAspect="1"/>
          </p:cNvPicPr>
          <p:nvPr/>
        </p:nvPicPr>
        <p:blipFill rotWithShape="1">
          <a:blip r:embed="rId3"/>
          <a:srcRect l="12500" t="12205" r="48333" b="18627"/>
          <a:stretch/>
        </p:blipFill>
        <p:spPr>
          <a:xfrm>
            <a:off x="1143000" y="762000"/>
            <a:ext cx="3581400" cy="3886200"/>
          </a:xfrm>
          <a:prstGeom prst="rect">
            <a:avLst/>
          </a:prstGeom>
        </p:spPr>
      </p:pic>
      <p:sp>
        <p:nvSpPr>
          <p:cNvPr id="7" name="TextBox 6">
            <a:extLst>
              <a:ext uri="{FF2B5EF4-FFF2-40B4-BE49-F238E27FC236}">
                <a16:creationId xmlns:a16="http://schemas.microsoft.com/office/drawing/2014/main" id="{794E061F-5367-534D-A176-3FC95C63D3B4}"/>
              </a:ext>
            </a:extLst>
          </p:cNvPr>
          <p:cNvSpPr txBox="1"/>
          <p:nvPr/>
        </p:nvSpPr>
        <p:spPr>
          <a:xfrm>
            <a:off x="5105400" y="1066800"/>
            <a:ext cx="3733800" cy="4154984"/>
          </a:xfrm>
          <a:prstGeom prst="rect">
            <a:avLst/>
          </a:prstGeom>
          <a:noFill/>
        </p:spPr>
        <p:txBody>
          <a:bodyPr wrap="square" rtlCol="0">
            <a:spAutoFit/>
          </a:bodyPr>
          <a:lstStyle/>
          <a:p>
            <a:r>
              <a:rPr lang="en-US" dirty="0">
                <a:solidFill>
                  <a:srgbClr val="FF0000"/>
                </a:solidFill>
              </a:rPr>
              <a:t>Local incremental regression. </a:t>
            </a:r>
            <a:r>
              <a:rPr lang="en-US" dirty="0"/>
              <a:t>This result is for local ensemble with nearest 1/4 of ensemble and 8 increments.</a:t>
            </a:r>
          </a:p>
          <a:p>
            <a:endParaRPr lang="en-US" dirty="0"/>
          </a:p>
          <a:p>
            <a:r>
              <a:rPr lang="en-US" dirty="0"/>
              <a:t>The small ensemble subsets lead to large sampling error. Probably worse than standard RHF.</a:t>
            </a:r>
          </a:p>
          <a:p>
            <a:endParaRPr lang="en-US" dirty="0"/>
          </a:p>
        </p:txBody>
      </p:sp>
    </p:spTree>
    <p:extLst>
      <p:ext uri="{BB962C8B-B14F-4D97-AF65-F5344CB8AC3E}">
        <p14:creationId xmlns:p14="http://schemas.microsoft.com/office/powerpoint/2010/main" val="3993391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a:solidFill>
                  <a:schemeClr val="tx1"/>
                </a:solidFill>
                <a:latin typeface="Calibri"/>
              </a:rPr>
              <a:t>ISDA Munich, 8 March 2018</a:t>
            </a:r>
            <a:endParaRPr lang="en-US" sz="1400" dirty="0">
              <a:solidFill>
                <a:schemeClr val="tx1"/>
              </a:solidFill>
              <a:latin typeface="Calibri"/>
            </a:endParaRPr>
          </a:p>
        </p:txBody>
      </p:sp>
      <p:sp>
        <p:nvSpPr>
          <p:cNvPr id="9" name="TextBox 8"/>
          <p:cNvSpPr txBox="1"/>
          <p:nvPr/>
        </p:nvSpPr>
        <p:spPr>
          <a:xfrm>
            <a:off x="457200" y="914400"/>
            <a:ext cx="8305800" cy="8125301"/>
          </a:xfrm>
          <a:prstGeom prst="rect">
            <a:avLst/>
          </a:prstGeom>
          <a:noFill/>
        </p:spPr>
        <p:txBody>
          <a:bodyPr wrap="square" rtlCol="0">
            <a:spAutoFit/>
          </a:bodyPr>
          <a:lstStyle/>
          <a:p>
            <a:pPr defTabSz="457200" eaLnBrk="1" fontAlgn="auto" hangingPunct="1">
              <a:spcBef>
                <a:spcPts val="0"/>
              </a:spcBef>
              <a:spcAft>
                <a:spcPts val="0"/>
              </a:spcAft>
            </a:pPr>
            <a:r>
              <a:rPr lang="en-US" dirty="0">
                <a:solidFill>
                  <a:prstClr val="black"/>
                </a:solidFill>
                <a:latin typeface="Times New Roman"/>
                <a:ea typeface="+mn-ea"/>
                <a:cs typeface="Times New Roman"/>
              </a:rPr>
              <a:t>Computational cost for the state variable update:</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Base regression: 	O(m</a:t>
            </a:r>
            <a:r>
              <a:rPr lang="en-US" baseline="30000" dirty="0">
                <a:solidFill>
                  <a:prstClr val="black"/>
                </a:solidFill>
                <a:latin typeface="Times New Roman"/>
                <a:ea typeface="+mn-ea"/>
                <a:cs typeface="Times New Roman"/>
              </a:rPr>
              <a:t>2</a:t>
            </a:r>
            <a:r>
              <a:rPr lang="en-US" dirty="0">
                <a:solidFill>
                  <a:prstClr val="black"/>
                </a:solidFill>
                <a:latin typeface="Times New Roman"/>
                <a:ea typeface="+mn-ea"/>
                <a:cs typeface="Times New Roman"/>
              </a:rPr>
              <a:t>n)</a:t>
            </a:r>
          </a:p>
          <a:p>
            <a:pPr defTabSz="457200" eaLnBrk="1" fontAlgn="auto" hangingPunct="1">
              <a:spcBef>
                <a:spcPts val="0"/>
              </a:spcBef>
              <a:spcAft>
                <a:spcPts val="0"/>
              </a:spcAft>
            </a:pPr>
            <a:r>
              <a:rPr lang="en-US" dirty="0">
                <a:solidFill>
                  <a:prstClr val="black"/>
                </a:solidFill>
                <a:latin typeface="Times New Roman"/>
                <a:ea typeface="+mn-ea"/>
                <a:cs typeface="Times New Roman"/>
              </a:rPr>
              <a:t>Rank regression: 	O(m</a:t>
            </a:r>
            <a:r>
              <a:rPr lang="en-US" baseline="30000" dirty="0">
                <a:solidFill>
                  <a:prstClr val="black"/>
                </a:solidFill>
                <a:latin typeface="Times New Roman"/>
                <a:ea typeface="+mn-ea"/>
                <a:cs typeface="Times New Roman"/>
              </a:rPr>
              <a:t>2</a:t>
            </a:r>
            <a:r>
              <a:rPr lang="en-US" dirty="0">
                <a:solidFill>
                  <a:prstClr val="black"/>
                </a:solidFill>
                <a:latin typeface="Times New Roman"/>
                <a:ea typeface="+mn-ea"/>
                <a:cs typeface="Times New Roman"/>
              </a:rPr>
              <a:t>nlogn)</a:t>
            </a:r>
          </a:p>
          <a:p>
            <a:pPr defTabSz="457200" eaLnBrk="1" fontAlgn="auto" hangingPunct="1">
              <a:spcBef>
                <a:spcPts val="0"/>
              </a:spcBef>
              <a:spcAft>
                <a:spcPts val="0"/>
              </a:spcAft>
            </a:pPr>
            <a:r>
              <a:rPr lang="en-US" dirty="0">
                <a:solidFill>
                  <a:prstClr val="black"/>
                </a:solidFill>
                <a:latin typeface="Times New Roman"/>
                <a:ea typeface="+mn-ea"/>
                <a:cs typeface="Times New Roman"/>
              </a:rPr>
              <a:t>Local regression: 	</a:t>
            </a:r>
            <a:r>
              <a:rPr lang="en-US" dirty="0">
                <a:solidFill>
                  <a:srgbClr val="FF0000"/>
                </a:solidFill>
                <a:latin typeface="Times New Roman"/>
                <a:ea typeface="+mn-ea"/>
                <a:cs typeface="Times New Roman"/>
              </a:rPr>
              <a:t>O(m</a:t>
            </a:r>
            <a:r>
              <a:rPr lang="en-US" baseline="30000" dirty="0">
                <a:solidFill>
                  <a:srgbClr val="FF0000"/>
                </a:solidFill>
                <a:latin typeface="Times New Roman"/>
                <a:ea typeface="+mn-ea"/>
                <a:cs typeface="Times New Roman"/>
              </a:rPr>
              <a:t>2</a:t>
            </a:r>
            <a:r>
              <a:rPr lang="en-US" dirty="0">
                <a:solidFill>
                  <a:srgbClr val="FF0000"/>
                </a:solidFill>
                <a:latin typeface="Times New Roman"/>
                <a:ea typeface="+mn-ea"/>
                <a:cs typeface="Times New Roman"/>
              </a:rPr>
              <a:t>n</a:t>
            </a:r>
            <a:r>
              <a:rPr lang="en-US" baseline="30000" dirty="0">
                <a:solidFill>
                  <a:srgbClr val="FF0000"/>
                </a:solidFill>
                <a:latin typeface="Times New Roman"/>
                <a:ea typeface="+mn-ea"/>
                <a:cs typeface="Times New Roman"/>
              </a:rPr>
              <a:t>2</a:t>
            </a:r>
            <a:r>
              <a:rPr lang="en-US" dirty="0">
                <a:solidFill>
                  <a:srgbClr val="FF0000"/>
                </a:solidFill>
                <a:latin typeface="Times New Roman"/>
                <a:ea typeface="+mn-ea"/>
                <a:cs typeface="Times New Roman"/>
              </a:rPr>
              <a:t>logn)</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cs typeface="Times New Roman"/>
              </a:rPr>
              <a:t>m: sum of state size plus number of observations,</a:t>
            </a:r>
          </a:p>
          <a:p>
            <a:pPr defTabSz="457200" eaLnBrk="1" fontAlgn="auto" hangingPunct="1">
              <a:spcBef>
                <a:spcPts val="0"/>
              </a:spcBef>
              <a:spcAft>
                <a:spcPts val="0"/>
              </a:spcAft>
            </a:pPr>
            <a:r>
              <a:rPr lang="en-US" dirty="0">
                <a:solidFill>
                  <a:prstClr val="black"/>
                </a:solidFill>
                <a:latin typeface="Times New Roman"/>
                <a:cs typeface="Times New Roman"/>
              </a:rPr>
              <a:t>n: ensemble size.</a:t>
            </a:r>
          </a:p>
          <a:p>
            <a:pPr defTabSz="457200" eaLnBrk="1" fontAlgn="auto" hangingPunct="1">
              <a:spcBef>
                <a:spcPts val="0"/>
              </a:spcBef>
              <a:spcAft>
                <a:spcPts val="0"/>
              </a:spcAft>
            </a:pPr>
            <a:endParaRPr lang="en-US" dirty="0">
              <a:solidFill>
                <a:srgbClr val="FF0000"/>
              </a:solidFill>
              <a:latin typeface="Times New Roman"/>
              <a:cs typeface="Times New Roman"/>
            </a:endParaRPr>
          </a:p>
          <a:p>
            <a:pPr defTabSz="457200" eaLnBrk="1" fontAlgn="auto" hangingPunct="1">
              <a:spcBef>
                <a:spcPts val="0"/>
              </a:spcBef>
              <a:spcAft>
                <a:spcPts val="0"/>
              </a:spcAft>
            </a:pPr>
            <a:r>
              <a:rPr lang="en-US" dirty="0">
                <a:latin typeface="Times New Roman"/>
                <a:cs typeface="Times New Roman"/>
              </a:rPr>
              <a:t>Latter two can be made less on average with some work.</a:t>
            </a:r>
          </a:p>
          <a:p>
            <a:pPr defTabSz="457200" eaLnBrk="1" fontAlgn="auto" hangingPunct="1">
              <a:spcBef>
                <a:spcPts val="0"/>
              </a:spcBef>
              <a:spcAft>
                <a:spcPts val="0"/>
              </a:spcAft>
            </a:pPr>
            <a:endParaRPr lang="en-US" dirty="0">
              <a:latin typeface="Times New Roman"/>
              <a:cs typeface="Times New Roman"/>
            </a:endParaRPr>
          </a:p>
          <a:p>
            <a:pPr defTabSz="457200" eaLnBrk="1" fontAlgn="auto" hangingPunct="1">
              <a:spcBef>
                <a:spcPts val="0"/>
              </a:spcBef>
              <a:spcAft>
                <a:spcPts val="0"/>
              </a:spcAft>
            </a:pPr>
            <a:r>
              <a:rPr lang="en-US" dirty="0">
                <a:latin typeface="Times New Roman"/>
                <a:cs typeface="Times New Roman"/>
              </a:rPr>
              <a:t>Good for GPUs (more computation per byte).</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prstClr val="black"/>
                </a:solidFill>
                <a:latin typeface="Calibri"/>
                <a:ea typeface="+mn-ea"/>
                <a:cs typeface="+mn-cs"/>
              </a:rPr>
              <a:t>	</a:t>
            </a:r>
          </a:p>
          <a:p>
            <a:pPr defTabSz="457200" eaLnBrk="1" fontAlgn="auto" hangingPunct="1">
              <a:spcBef>
                <a:spcPts val="0"/>
              </a:spcBef>
              <a:spcAft>
                <a:spcPts val="0"/>
              </a:spcAft>
            </a:pPr>
            <a:r>
              <a:rPr lang="en-US" dirty="0">
                <a:solidFill>
                  <a:prstClr val="black"/>
                </a:solidFill>
                <a:latin typeface="Calibri"/>
                <a:ea typeface="+mn-ea"/>
                <a:cs typeface="+mn-cs"/>
              </a:rPr>
              <a:t> </a:t>
            </a:r>
            <a:endParaRPr lang="en-US" sz="1800" dirty="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Computational Cost</a:t>
            </a:r>
          </a:p>
        </p:txBody>
      </p:sp>
    </p:spTree>
    <p:extLst>
      <p:ext uri="{BB962C8B-B14F-4D97-AF65-F5344CB8AC3E}">
        <p14:creationId xmlns:p14="http://schemas.microsoft.com/office/powerpoint/2010/main" val="2510291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a:solidFill>
                  <a:schemeClr val="tx1"/>
                </a:solidFill>
                <a:latin typeface="Calibri"/>
              </a:rPr>
              <a:t>ISDA Munich, 8 March 2018</a:t>
            </a:r>
            <a:endParaRPr lang="en-US" sz="1400" dirty="0">
              <a:solidFill>
                <a:schemeClr val="tx1"/>
              </a:solidFill>
              <a:latin typeface="Calibri"/>
            </a:endParaRPr>
          </a:p>
        </p:txBody>
      </p:sp>
      <p:sp>
        <p:nvSpPr>
          <p:cNvPr id="9" name="TextBox 8"/>
          <p:cNvSpPr txBox="1"/>
          <p:nvPr/>
        </p:nvSpPr>
        <p:spPr>
          <a:xfrm>
            <a:off x="457200" y="914400"/>
            <a:ext cx="8305800" cy="7386638"/>
          </a:xfrm>
          <a:prstGeom prst="rect">
            <a:avLst/>
          </a:prstGeom>
          <a:noFill/>
        </p:spPr>
        <p:txBody>
          <a:bodyPr wrap="square" rtlCol="0">
            <a:spAutoFit/>
          </a:bodyPr>
          <a:lstStyle/>
          <a:p>
            <a:pPr defTabSz="457200" eaLnBrk="1" fontAlgn="auto" hangingPunct="1">
              <a:spcBef>
                <a:spcPts val="0"/>
              </a:spcBef>
              <a:spcAft>
                <a:spcPts val="0"/>
              </a:spcAft>
            </a:pPr>
            <a:r>
              <a:rPr lang="en-US" dirty="0">
                <a:solidFill>
                  <a:prstClr val="black"/>
                </a:solidFill>
                <a:latin typeface="Times New Roman"/>
                <a:ea typeface="+mn-ea"/>
                <a:cs typeface="Times New Roman"/>
              </a:rPr>
              <a:t>Standard model configuration, perfect model, three cases.</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marL="457200" indent="-457200" defTabSz="457200" eaLnBrk="1" fontAlgn="auto" hangingPunct="1">
              <a:spcBef>
                <a:spcPts val="0"/>
              </a:spcBef>
              <a:spcAft>
                <a:spcPts val="0"/>
              </a:spcAft>
              <a:buAutoNum type="arabicPeriod"/>
            </a:pPr>
            <a:r>
              <a:rPr lang="en-US" dirty="0">
                <a:solidFill>
                  <a:prstClr val="black"/>
                </a:solidFill>
                <a:latin typeface="Times New Roman"/>
                <a:ea typeface="+mn-ea"/>
                <a:cs typeface="Times New Roman"/>
              </a:rPr>
              <a:t>Identity observations, error variance 1, every 12 hours,</a:t>
            </a:r>
          </a:p>
          <a:p>
            <a:pPr marL="457200" indent="-457200" defTabSz="457200" eaLnBrk="1" fontAlgn="auto" hangingPunct="1">
              <a:spcBef>
                <a:spcPts val="0"/>
              </a:spcBef>
              <a:spcAft>
                <a:spcPts val="0"/>
              </a:spcAft>
              <a:buAutoNum type="arabicPeriod"/>
            </a:pPr>
            <a:r>
              <a:rPr lang="en-US" dirty="0">
                <a:solidFill>
                  <a:prstClr val="black"/>
                </a:solidFill>
                <a:latin typeface="Times New Roman"/>
                <a:ea typeface="+mn-ea"/>
                <a:cs typeface="Times New Roman"/>
              </a:rPr>
              <a:t>Identity observations, error variance 16, every hour,</a:t>
            </a:r>
          </a:p>
          <a:p>
            <a:pPr marL="457200" indent="-457200" defTabSz="457200" eaLnBrk="1" fontAlgn="auto" hangingPunct="1">
              <a:spcBef>
                <a:spcPts val="0"/>
              </a:spcBef>
              <a:spcAft>
                <a:spcPts val="0"/>
              </a:spcAft>
              <a:buAutoNum type="arabicPeriod"/>
            </a:pPr>
            <a:r>
              <a:rPr lang="en-US" dirty="0">
                <a:solidFill>
                  <a:prstClr val="black"/>
                </a:solidFill>
                <a:latin typeface="Times New Roman"/>
                <a:ea typeface="+mn-ea"/>
                <a:cs typeface="Times New Roman"/>
              </a:rPr>
              <a:t>40 random observing locations, observation is log(state), error variance 1024, every 12 hours.</a:t>
            </a:r>
          </a:p>
          <a:p>
            <a:pPr marL="457200" indent="-457200" defTabSz="457200" eaLnBrk="1" fontAlgn="auto" hangingPunct="1">
              <a:spcBef>
                <a:spcPts val="0"/>
              </a:spcBef>
              <a:spcAft>
                <a:spcPts val="0"/>
              </a:spcAft>
              <a:buAutoNum type="arabicPeriod"/>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Fixed multiplicative inflation, fixed </a:t>
            </a:r>
            <a:r>
              <a:rPr lang="en-US" dirty="0" err="1">
                <a:solidFill>
                  <a:prstClr val="black"/>
                </a:solidFill>
                <a:latin typeface="Times New Roman"/>
                <a:ea typeface="+mn-ea"/>
                <a:cs typeface="Times New Roman"/>
              </a:rPr>
              <a:t>Gaspari</a:t>
            </a:r>
            <a:r>
              <a:rPr lang="en-US" dirty="0">
                <a:solidFill>
                  <a:prstClr val="black"/>
                </a:solidFill>
                <a:latin typeface="Times New Roman"/>
                <a:ea typeface="+mn-ea"/>
                <a:cs typeface="Times New Roman"/>
              </a:rPr>
              <a:t>-Cohn localization.</a:t>
            </a:r>
          </a:p>
          <a:p>
            <a:pPr defTabSz="457200" eaLnBrk="1" fontAlgn="auto" hangingPunct="1">
              <a:spcBef>
                <a:spcPts val="0"/>
              </a:spcBef>
              <a:spcAft>
                <a:spcPts val="0"/>
              </a:spcAft>
            </a:pPr>
            <a:r>
              <a:rPr lang="en-US" dirty="0">
                <a:solidFill>
                  <a:prstClr val="black"/>
                </a:solidFill>
                <a:latin typeface="Times New Roman"/>
                <a:ea typeface="+mn-ea"/>
                <a:cs typeface="Times New Roman"/>
              </a:rPr>
              <a:t>Search through 100 pairs of inflation/localization for each case.</a:t>
            </a:r>
          </a:p>
          <a:p>
            <a:pPr defTabSz="457200" eaLnBrk="1" fontAlgn="auto" hangingPunct="1">
              <a:spcBef>
                <a:spcPts val="0"/>
              </a:spcBef>
              <a:spcAft>
                <a:spcPts val="0"/>
              </a:spcAft>
            </a:pPr>
            <a:r>
              <a:rPr lang="en-US" dirty="0">
                <a:solidFill>
                  <a:prstClr val="black"/>
                </a:solidFill>
                <a:latin typeface="Times New Roman"/>
                <a:ea typeface="+mn-ea"/>
                <a:cs typeface="Times New Roman"/>
              </a:rPr>
              <a:t>Results for best case.</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prstClr val="black"/>
                </a:solidFill>
                <a:latin typeface="Calibri"/>
                <a:ea typeface="+mn-ea"/>
                <a:cs typeface="+mn-cs"/>
              </a:rPr>
              <a:t>	</a:t>
            </a:r>
          </a:p>
          <a:p>
            <a:pPr defTabSz="457200" eaLnBrk="1" fontAlgn="auto" hangingPunct="1">
              <a:spcBef>
                <a:spcPts val="0"/>
              </a:spcBef>
              <a:spcAft>
                <a:spcPts val="0"/>
              </a:spcAft>
            </a:pPr>
            <a:r>
              <a:rPr lang="en-US" dirty="0">
                <a:solidFill>
                  <a:prstClr val="black"/>
                </a:solidFill>
                <a:latin typeface="Calibri"/>
                <a:ea typeface="+mn-ea"/>
                <a:cs typeface="+mn-cs"/>
              </a:rPr>
              <a:t> </a:t>
            </a:r>
            <a:endParaRPr lang="en-US" sz="1800" dirty="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Results: Lorenz96</a:t>
            </a:r>
          </a:p>
        </p:txBody>
      </p:sp>
    </p:spTree>
    <p:extLst>
      <p:ext uri="{BB962C8B-B14F-4D97-AF65-F5344CB8AC3E}">
        <p14:creationId xmlns:p14="http://schemas.microsoft.com/office/powerpoint/2010/main" val="8595997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a:solidFill>
                  <a:schemeClr val="tx1"/>
                </a:solidFill>
                <a:latin typeface="Calibri"/>
              </a:rPr>
              <a:t>ISDA Munich, 8 March 2018</a:t>
            </a:r>
            <a:endParaRPr lang="en-US" sz="1400" dirty="0">
              <a:solidFill>
                <a:schemeClr val="tx1"/>
              </a:solidFill>
              <a:latin typeface="Calibri"/>
            </a:endParaRPr>
          </a:p>
        </p:txBody>
      </p:sp>
      <p:sp>
        <p:nvSpPr>
          <p:cNvPr id="9" name="TextBox 8"/>
          <p:cNvSpPr txBox="1"/>
          <p:nvPr/>
        </p:nvSpPr>
        <p:spPr>
          <a:xfrm>
            <a:off x="457200" y="914400"/>
            <a:ext cx="8305800" cy="5170646"/>
          </a:xfrm>
          <a:prstGeom prst="rect">
            <a:avLst/>
          </a:prstGeom>
          <a:noFill/>
        </p:spPr>
        <p:txBody>
          <a:bodyPr wrap="square" rtlCol="0">
            <a:spAutoFit/>
          </a:bodyPr>
          <a:lstStyle/>
          <a:p>
            <a:pPr defTabSz="457200" eaLnBrk="1" fontAlgn="auto" hangingPunct="1">
              <a:spcBef>
                <a:spcPts val="0"/>
              </a:spcBef>
              <a:spcAft>
                <a:spcPts val="0"/>
              </a:spcAft>
            </a:pPr>
            <a:r>
              <a:rPr lang="en-US" dirty="0">
                <a:solidFill>
                  <a:prstClr val="black"/>
                </a:solidFill>
                <a:latin typeface="Times New Roman"/>
                <a:ea typeface="+mn-ea"/>
                <a:cs typeface="Times New Roman"/>
              </a:rPr>
              <a:t>Checked subsets of 1/2, 1/4,1/8 of state variables.</a:t>
            </a:r>
          </a:p>
          <a:p>
            <a:pPr defTabSz="457200" eaLnBrk="1" fontAlgn="auto" hangingPunct="1">
              <a:spcBef>
                <a:spcPts val="0"/>
              </a:spcBef>
              <a:spcAft>
                <a:spcPts val="0"/>
              </a:spcAft>
            </a:pPr>
            <a:r>
              <a:rPr lang="en-US" dirty="0">
                <a:solidFill>
                  <a:prstClr val="black"/>
                </a:solidFill>
                <a:latin typeface="Times New Roman"/>
                <a:ea typeface="+mn-ea"/>
                <a:cs typeface="Times New Roman"/>
              </a:rPr>
              <a:t>Number of increments 1, 2, 4, 8.</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Always did at least as well as other methods.</a:t>
            </a:r>
          </a:p>
          <a:p>
            <a:pPr defTabSz="457200" eaLnBrk="1" fontAlgn="auto" hangingPunct="1">
              <a:spcBef>
                <a:spcPts val="0"/>
              </a:spcBef>
              <a:spcAft>
                <a:spcPts val="0"/>
              </a:spcAft>
            </a:pPr>
            <a:endParaRPr lang="en-US" dirty="0">
              <a:solidFill>
                <a:prstClr val="black"/>
              </a:solidFill>
              <a:latin typeface="Times New Roman"/>
              <a:ea typeface="+mn-ea"/>
              <a:cs typeface="Times New Roman"/>
            </a:endParaRPr>
          </a:p>
          <a:p>
            <a:pPr defTabSz="457200" eaLnBrk="1" fontAlgn="auto" hangingPunct="1">
              <a:spcBef>
                <a:spcPts val="0"/>
              </a:spcBef>
              <a:spcAft>
                <a:spcPts val="0"/>
              </a:spcAft>
            </a:pPr>
            <a:r>
              <a:rPr lang="en-US" dirty="0">
                <a:solidFill>
                  <a:prstClr val="black"/>
                </a:solidFill>
                <a:latin typeface="Times New Roman"/>
                <a:ea typeface="+mn-ea"/>
                <a:cs typeface="Times New Roman"/>
              </a:rPr>
              <a:t>But, very expensive…</a:t>
            </a: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prstClr val="black"/>
                </a:solidFill>
                <a:latin typeface="Calibri"/>
                <a:ea typeface="+mn-ea"/>
                <a:cs typeface="+mn-cs"/>
              </a:rPr>
              <a:t>	</a:t>
            </a:r>
          </a:p>
          <a:p>
            <a:pPr defTabSz="457200" eaLnBrk="1" fontAlgn="auto" hangingPunct="1">
              <a:spcBef>
                <a:spcPts val="0"/>
              </a:spcBef>
              <a:spcAft>
                <a:spcPts val="0"/>
              </a:spcAft>
            </a:pPr>
            <a:r>
              <a:rPr lang="en-US" dirty="0">
                <a:solidFill>
                  <a:prstClr val="black"/>
                </a:solidFill>
                <a:latin typeface="Calibri"/>
                <a:ea typeface="+mn-ea"/>
                <a:cs typeface="+mn-cs"/>
              </a:rPr>
              <a:t> </a:t>
            </a:r>
            <a:endParaRPr lang="en-US" sz="1800" dirty="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Results: Local Incremental Updates</a:t>
            </a:r>
          </a:p>
        </p:txBody>
      </p:sp>
    </p:spTree>
    <p:extLst>
      <p:ext uri="{BB962C8B-B14F-4D97-AF65-F5344CB8AC3E}">
        <p14:creationId xmlns:p14="http://schemas.microsoft.com/office/powerpoint/2010/main" val="1134018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a:solidFill>
                  <a:schemeClr val="tx1"/>
                </a:solidFill>
                <a:latin typeface="Calibri"/>
              </a:rPr>
              <a:t>ISDA Munich, 8 March 2018</a:t>
            </a:r>
            <a:endParaRPr lang="en-US" sz="1400" dirty="0">
              <a:solidFill>
                <a:schemeClr val="tx1"/>
              </a:solidFill>
              <a:latin typeface="Calibri"/>
            </a:endParaRPr>
          </a:p>
        </p:txBody>
      </p:sp>
      <p:sp>
        <p:nvSpPr>
          <p:cNvPr id="9" name="TextBox 8"/>
          <p:cNvSpPr txBox="1"/>
          <p:nvPr/>
        </p:nvSpPr>
        <p:spPr>
          <a:xfrm>
            <a:off x="457200" y="914400"/>
            <a:ext cx="8305800" cy="2954655"/>
          </a:xfrm>
          <a:prstGeom prst="rect">
            <a:avLst/>
          </a:prstGeom>
          <a:noFill/>
        </p:spPr>
        <p:txBody>
          <a:bodyPr wrap="square" rtlCol="0">
            <a:spAutoFit/>
          </a:bodyPr>
          <a:lstStyle/>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prstClr val="black"/>
                </a:solidFill>
                <a:latin typeface="Calibri"/>
                <a:ea typeface="+mn-ea"/>
                <a:cs typeface="+mn-cs"/>
              </a:rPr>
              <a:t>	</a:t>
            </a:r>
          </a:p>
          <a:p>
            <a:pPr defTabSz="457200" eaLnBrk="1" fontAlgn="auto" hangingPunct="1">
              <a:spcBef>
                <a:spcPts val="0"/>
              </a:spcBef>
              <a:spcAft>
                <a:spcPts val="0"/>
              </a:spcAft>
            </a:pPr>
            <a:r>
              <a:rPr lang="en-US" dirty="0">
                <a:solidFill>
                  <a:prstClr val="black"/>
                </a:solidFill>
                <a:latin typeface="Calibri"/>
                <a:ea typeface="+mn-ea"/>
                <a:cs typeface="+mn-cs"/>
              </a:rPr>
              <a:t> </a:t>
            </a:r>
            <a:endParaRPr lang="en-US" sz="1800" dirty="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Results: Standard and Rank Regression</a:t>
            </a:r>
          </a:p>
        </p:txBody>
      </p:sp>
      <p:pic>
        <p:nvPicPr>
          <p:cNvPr id="3" name="Picture 2">
            <a:extLst>
              <a:ext uri="{FF2B5EF4-FFF2-40B4-BE49-F238E27FC236}">
                <a16:creationId xmlns:a16="http://schemas.microsoft.com/office/drawing/2014/main" id="{EA62B2C3-CB8B-F74F-BAB6-7934E308F547}"/>
              </a:ext>
            </a:extLst>
          </p:cNvPr>
          <p:cNvPicPr>
            <a:picLocks noChangeAspect="1"/>
          </p:cNvPicPr>
          <p:nvPr/>
        </p:nvPicPr>
        <p:blipFill>
          <a:blip r:embed="rId2"/>
          <a:stretch>
            <a:fillRect/>
          </a:stretch>
        </p:blipFill>
        <p:spPr>
          <a:xfrm>
            <a:off x="304800" y="838200"/>
            <a:ext cx="3556000" cy="2667000"/>
          </a:xfrm>
          <a:prstGeom prst="rect">
            <a:avLst/>
          </a:prstGeom>
        </p:spPr>
      </p:pic>
      <p:sp>
        <p:nvSpPr>
          <p:cNvPr id="11" name="TextBox 10">
            <a:extLst>
              <a:ext uri="{FF2B5EF4-FFF2-40B4-BE49-F238E27FC236}">
                <a16:creationId xmlns:a16="http://schemas.microsoft.com/office/drawing/2014/main" id="{56F6C38A-4670-2D47-AD85-9FB4AAE52FE2}"/>
              </a:ext>
            </a:extLst>
          </p:cNvPr>
          <p:cNvSpPr txBox="1"/>
          <p:nvPr/>
        </p:nvSpPr>
        <p:spPr>
          <a:xfrm>
            <a:off x="635000" y="624146"/>
            <a:ext cx="2895600" cy="338554"/>
          </a:xfrm>
          <a:prstGeom prst="rect">
            <a:avLst/>
          </a:prstGeom>
          <a:noFill/>
        </p:spPr>
        <p:txBody>
          <a:bodyPr wrap="square" rtlCol="0">
            <a:spAutoFit/>
          </a:bodyPr>
          <a:lstStyle/>
          <a:p>
            <a:r>
              <a:rPr lang="en-US" sz="1600" dirty="0"/>
              <a:t>Error variance 16, every hour</a:t>
            </a:r>
          </a:p>
        </p:txBody>
      </p:sp>
    </p:spTree>
    <p:extLst>
      <p:ext uri="{BB962C8B-B14F-4D97-AF65-F5344CB8AC3E}">
        <p14:creationId xmlns:p14="http://schemas.microsoft.com/office/powerpoint/2010/main" val="3548675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pic>
        <p:nvPicPr>
          <p:cNvPr id="3" name="Picture 4" descr="DataAssimilationDiagram_fram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6"/>
          <p:cNvSpPr txBox="1">
            <a:spLocks noChangeArrowheads="1"/>
          </p:cNvSpPr>
          <p:nvPr/>
        </p:nvSpPr>
        <p:spPr bwMode="auto">
          <a:xfrm>
            <a:off x="457200" y="1143000"/>
            <a:ext cx="834117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4"/>
            </a:pPr>
            <a:r>
              <a:rPr lang="en-US" dirty="0">
                <a:solidFill>
                  <a:prstClr val="black"/>
                </a:solidFill>
                <a:latin typeface="Calibri"/>
                <a:ea typeface="+mn-ea"/>
                <a:cs typeface="+mn-cs"/>
              </a:rPr>
              <a:t>Find the </a:t>
            </a:r>
            <a:r>
              <a:rPr lang="en-US" dirty="0">
                <a:solidFill>
                  <a:srgbClr val="0000FF"/>
                </a:solidFill>
                <a:latin typeface="Calibri"/>
                <a:ea typeface="+mn-ea"/>
                <a:cs typeface="+mn-cs"/>
              </a:rPr>
              <a:t>increments</a:t>
            </a:r>
            <a:r>
              <a:rPr lang="en-US" dirty="0">
                <a:solidFill>
                  <a:prstClr val="black"/>
                </a:solidFill>
                <a:latin typeface="Calibri"/>
                <a:ea typeface="+mn-ea"/>
                <a:cs typeface="+mn-cs"/>
              </a:rPr>
              <a:t> for the prior observation ensemble                  (this is a scalar problem for uncorrelated observation errors).</a:t>
            </a:r>
            <a:endParaRPr lang="en-US" dirty="0">
              <a:solidFill>
                <a:prstClr val="black"/>
              </a:solidFill>
              <a:latin typeface="Times New Roman" charset="0"/>
              <a:ea typeface="+mn-ea"/>
              <a:cs typeface="+mn-cs"/>
            </a:endParaRPr>
          </a:p>
        </p:txBody>
      </p:sp>
      <p:sp>
        <p:nvSpPr>
          <p:cNvPr id="5" name="Text Box 7"/>
          <p:cNvSpPr txBox="1">
            <a:spLocks noChangeArrowheads="1"/>
          </p:cNvSpPr>
          <p:nvPr/>
        </p:nvSpPr>
        <p:spPr bwMode="auto">
          <a:xfrm>
            <a:off x="4419600" y="4070866"/>
            <a:ext cx="4495800" cy="1938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defTabSz="457200" eaLnBrk="1" fontAlgn="auto" hangingPunct="1">
              <a:spcBef>
                <a:spcPts val="0"/>
              </a:spcBef>
              <a:spcAft>
                <a:spcPts val="0"/>
              </a:spcAft>
            </a:pPr>
            <a:r>
              <a:rPr lang="en-US" dirty="0">
                <a:solidFill>
                  <a:prstClr val="black"/>
                </a:solidFill>
                <a:latin typeface="Calibri"/>
                <a:ea typeface="+mn-ea"/>
                <a:cs typeface="+mn-cs"/>
              </a:rPr>
              <a:t>Ensemble </a:t>
            </a:r>
            <a:r>
              <a:rPr lang="en-US" dirty="0" err="1">
                <a:solidFill>
                  <a:prstClr val="black"/>
                </a:solidFill>
                <a:latin typeface="Calibri"/>
                <a:ea typeface="+mn-ea"/>
                <a:cs typeface="+mn-cs"/>
              </a:rPr>
              <a:t>Kalman</a:t>
            </a:r>
            <a:r>
              <a:rPr lang="en-US" dirty="0">
                <a:solidFill>
                  <a:prstClr val="black"/>
                </a:solidFill>
                <a:latin typeface="Calibri"/>
                <a:ea typeface="+mn-ea"/>
                <a:cs typeface="+mn-cs"/>
              </a:rPr>
              <a:t> filters assume </a:t>
            </a:r>
            <a:r>
              <a:rPr lang="en-US" dirty="0" err="1">
                <a:solidFill>
                  <a:prstClr val="black"/>
                </a:solidFill>
                <a:latin typeface="Calibri"/>
                <a:ea typeface="+mn-ea"/>
                <a:cs typeface="+mn-cs"/>
              </a:rPr>
              <a:t>Gaussianity</a:t>
            </a:r>
            <a:r>
              <a:rPr lang="en-US" dirty="0">
                <a:solidFill>
                  <a:prstClr val="black"/>
                </a:solidFill>
                <a:latin typeface="Calibri"/>
                <a:ea typeface="+mn-ea"/>
                <a:cs typeface="+mn-cs"/>
              </a:rPr>
              <a:t> for this problem. </a:t>
            </a: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srgbClr val="FF0000"/>
                </a:solidFill>
                <a:latin typeface="Calibri"/>
                <a:ea typeface="+mn-ea"/>
                <a:cs typeface="+mn-cs"/>
              </a:rPr>
              <a:t>Can compute increments without Gaussian assumptions. (Old news).</a:t>
            </a:r>
            <a:endParaRPr lang="en-US" dirty="0">
              <a:solidFill>
                <a:srgbClr val="FF0000"/>
              </a:solidFill>
              <a:latin typeface="Times New Roman" charset="0"/>
              <a:ea typeface="+mn-ea"/>
              <a:cs typeface="+mn-cs"/>
            </a:endParaRPr>
          </a:p>
        </p:txBody>
      </p:sp>
    </p:spTree>
    <p:extLst>
      <p:ext uri="{BB962C8B-B14F-4D97-AF65-F5344CB8AC3E}">
        <p14:creationId xmlns:p14="http://schemas.microsoft.com/office/powerpoint/2010/main" val="3083130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a:solidFill>
                  <a:schemeClr val="tx1"/>
                </a:solidFill>
                <a:latin typeface="Calibri"/>
              </a:rPr>
              <a:t>ISDA Munich, 8 March 2018</a:t>
            </a:r>
            <a:endParaRPr lang="en-US" sz="1400" dirty="0">
              <a:solidFill>
                <a:schemeClr val="tx1"/>
              </a:solidFill>
              <a:latin typeface="Calibri"/>
            </a:endParaRPr>
          </a:p>
        </p:txBody>
      </p:sp>
      <p:sp>
        <p:nvSpPr>
          <p:cNvPr id="9" name="TextBox 8"/>
          <p:cNvSpPr txBox="1"/>
          <p:nvPr/>
        </p:nvSpPr>
        <p:spPr>
          <a:xfrm>
            <a:off x="457200" y="914400"/>
            <a:ext cx="8305800" cy="2954655"/>
          </a:xfrm>
          <a:prstGeom prst="rect">
            <a:avLst/>
          </a:prstGeom>
          <a:noFill/>
        </p:spPr>
        <p:txBody>
          <a:bodyPr wrap="square" rtlCol="0">
            <a:spAutoFit/>
          </a:bodyPr>
          <a:lstStyle/>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prstClr val="black"/>
                </a:solidFill>
                <a:latin typeface="Calibri"/>
                <a:ea typeface="+mn-ea"/>
                <a:cs typeface="+mn-cs"/>
              </a:rPr>
              <a:t>	</a:t>
            </a:r>
          </a:p>
          <a:p>
            <a:pPr defTabSz="457200" eaLnBrk="1" fontAlgn="auto" hangingPunct="1">
              <a:spcBef>
                <a:spcPts val="0"/>
              </a:spcBef>
              <a:spcAft>
                <a:spcPts val="0"/>
              </a:spcAft>
            </a:pPr>
            <a:r>
              <a:rPr lang="en-US" dirty="0">
                <a:solidFill>
                  <a:prstClr val="black"/>
                </a:solidFill>
                <a:latin typeface="Calibri"/>
                <a:ea typeface="+mn-ea"/>
                <a:cs typeface="+mn-cs"/>
              </a:rPr>
              <a:t> </a:t>
            </a:r>
            <a:endParaRPr lang="en-US" sz="1800" dirty="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Results: Standard and Rank Regression</a:t>
            </a:r>
          </a:p>
        </p:txBody>
      </p:sp>
      <p:pic>
        <p:nvPicPr>
          <p:cNvPr id="3" name="Picture 2">
            <a:extLst>
              <a:ext uri="{FF2B5EF4-FFF2-40B4-BE49-F238E27FC236}">
                <a16:creationId xmlns:a16="http://schemas.microsoft.com/office/drawing/2014/main" id="{EA62B2C3-CB8B-F74F-BAB6-7934E308F547}"/>
              </a:ext>
            </a:extLst>
          </p:cNvPr>
          <p:cNvPicPr>
            <a:picLocks noChangeAspect="1"/>
          </p:cNvPicPr>
          <p:nvPr/>
        </p:nvPicPr>
        <p:blipFill>
          <a:blip r:embed="rId2"/>
          <a:stretch>
            <a:fillRect/>
          </a:stretch>
        </p:blipFill>
        <p:spPr>
          <a:xfrm>
            <a:off x="304800" y="838200"/>
            <a:ext cx="3556000" cy="2667000"/>
          </a:xfrm>
          <a:prstGeom prst="rect">
            <a:avLst/>
          </a:prstGeom>
        </p:spPr>
      </p:pic>
      <p:pic>
        <p:nvPicPr>
          <p:cNvPr id="10" name="Picture 9">
            <a:extLst>
              <a:ext uri="{FF2B5EF4-FFF2-40B4-BE49-F238E27FC236}">
                <a16:creationId xmlns:a16="http://schemas.microsoft.com/office/drawing/2014/main" id="{4CCEAC71-EC98-804C-AC9C-B26C4EBFBDF0}"/>
              </a:ext>
            </a:extLst>
          </p:cNvPr>
          <p:cNvPicPr>
            <a:picLocks noChangeAspect="1"/>
          </p:cNvPicPr>
          <p:nvPr/>
        </p:nvPicPr>
        <p:blipFill>
          <a:blip r:embed="rId3"/>
          <a:stretch>
            <a:fillRect/>
          </a:stretch>
        </p:blipFill>
        <p:spPr>
          <a:xfrm>
            <a:off x="5486400" y="762000"/>
            <a:ext cx="3556000" cy="2667000"/>
          </a:xfrm>
          <a:prstGeom prst="rect">
            <a:avLst/>
          </a:prstGeom>
        </p:spPr>
      </p:pic>
      <p:sp>
        <p:nvSpPr>
          <p:cNvPr id="11" name="TextBox 10">
            <a:extLst>
              <a:ext uri="{FF2B5EF4-FFF2-40B4-BE49-F238E27FC236}">
                <a16:creationId xmlns:a16="http://schemas.microsoft.com/office/drawing/2014/main" id="{56F6C38A-4670-2D47-AD85-9FB4AAE52FE2}"/>
              </a:ext>
            </a:extLst>
          </p:cNvPr>
          <p:cNvSpPr txBox="1"/>
          <p:nvPr/>
        </p:nvSpPr>
        <p:spPr>
          <a:xfrm>
            <a:off x="635000" y="624146"/>
            <a:ext cx="2895600" cy="338554"/>
          </a:xfrm>
          <a:prstGeom prst="rect">
            <a:avLst/>
          </a:prstGeom>
          <a:noFill/>
        </p:spPr>
        <p:txBody>
          <a:bodyPr wrap="square" rtlCol="0">
            <a:spAutoFit/>
          </a:bodyPr>
          <a:lstStyle/>
          <a:p>
            <a:r>
              <a:rPr lang="en-US" sz="1600" dirty="0"/>
              <a:t>Error variance 16, every hour</a:t>
            </a:r>
          </a:p>
        </p:txBody>
      </p:sp>
      <p:sp>
        <p:nvSpPr>
          <p:cNvPr id="12" name="TextBox 11">
            <a:extLst>
              <a:ext uri="{FF2B5EF4-FFF2-40B4-BE49-F238E27FC236}">
                <a16:creationId xmlns:a16="http://schemas.microsoft.com/office/drawing/2014/main" id="{E00AAEF6-3671-5D45-91B4-6FD3F2B471D5}"/>
              </a:ext>
            </a:extLst>
          </p:cNvPr>
          <p:cNvSpPr txBox="1"/>
          <p:nvPr/>
        </p:nvSpPr>
        <p:spPr>
          <a:xfrm>
            <a:off x="5257800" y="549018"/>
            <a:ext cx="3886200" cy="338554"/>
          </a:xfrm>
          <a:prstGeom prst="rect">
            <a:avLst/>
          </a:prstGeom>
          <a:noFill/>
        </p:spPr>
        <p:txBody>
          <a:bodyPr wrap="square" rtlCol="0">
            <a:spAutoFit/>
          </a:bodyPr>
          <a:lstStyle/>
          <a:p>
            <a:r>
              <a:rPr lang="en-US" sz="1600" dirty="0"/>
              <a:t>Log, error variance 1024, every 12 hours</a:t>
            </a:r>
          </a:p>
        </p:txBody>
      </p:sp>
    </p:spTree>
    <p:extLst>
      <p:ext uri="{BB962C8B-B14F-4D97-AF65-F5344CB8AC3E}">
        <p14:creationId xmlns:p14="http://schemas.microsoft.com/office/powerpoint/2010/main" val="2698078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4294967295"/>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sk-SK" sz="1400">
                <a:solidFill>
                  <a:schemeClr val="tx1"/>
                </a:solidFill>
                <a:latin typeface="Calibri"/>
              </a:rPr>
              <a:t>ISDA Munich, 8 March 2018</a:t>
            </a:r>
            <a:endParaRPr lang="en-US" sz="1400" dirty="0">
              <a:solidFill>
                <a:schemeClr val="tx1"/>
              </a:solidFill>
              <a:latin typeface="Calibri"/>
            </a:endParaRPr>
          </a:p>
        </p:txBody>
      </p:sp>
      <p:sp>
        <p:nvSpPr>
          <p:cNvPr id="9" name="TextBox 8"/>
          <p:cNvSpPr txBox="1"/>
          <p:nvPr/>
        </p:nvSpPr>
        <p:spPr>
          <a:xfrm>
            <a:off x="457200" y="914400"/>
            <a:ext cx="8305800" cy="2954655"/>
          </a:xfrm>
          <a:prstGeom prst="rect">
            <a:avLst/>
          </a:prstGeom>
          <a:noFill/>
        </p:spPr>
        <p:txBody>
          <a:bodyPr wrap="square" rtlCol="0">
            <a:spAutoFit/>
          </a:bodyPr>
          <a:lstStyle/>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endParaRPr lang="en-US" dirty="0">
              <a:solidFill>
                <a:prstClr val="black"/>
              </a:solidFill>
              <a:latin typeface="Calibri"/>
              <a:ea typeface="+mn-ea"/>
              <a:cs typeface="+mn-cs"/>
            </a:endParaRPr>
          </a:p>
          <a:p>
            <a:pPr defTabSz="457200" eaLnBrk="1" fontAlgn="auto" hangingPunct="1">
              <a:spcBef>
                <a:spcPts val="0"/>
              </a:spcBef>
              <a:spcAft>
                <a:spcPts val="0"/>
              </a:spcAft>
            </a:pPr>
            <a:r>
              <a:rPr lang="en-US" dirty="0">
                <a:solidFill>
                  <a:prstClr val="black"/>
                </a:solidFill>
                <a:latin typeface="Calibri"/>
                <a:ea typeface="+mn-ea"/>
                <a:cs typeface="+mn-cs"/>
              </a:rPr>
              <a:t>	</a:t>
            </a:r>
          </a:p>
          <a:p>
            <a:pPr defTabSz="457200" eaLnBrk="1" fontAlgn="auto" hangingPunct="1">
              <a:spcBef>
                <a:spcPts val="0"/>
              </a:spcBef>
              <a:spcAft>
                <a:spcPts val="0"/>
              </a:spcAft>
            </a:pPr>
            <a:r>
              <a:rPr lang="en-US" dirty="0">
                <a:solidFill>
                  <a:prstClr val="black"/>
                </a:solidFill>
                <a:latin typeface="Calibri"/>
                <a:ea typeface="+mn-ea"/>
                <a:cs typeface="+mn-cs"/>
              </a:rPr>
              <a:t> </a:t>
            </a:r>
            <a:endParaRPr lang="en-US" sz="1800" dirty="0">
              <a:solidFill>
                <a:prstClr val="black"/>
              </a:solidFill>
              <a:latin typeface="Calibri"/>
              <a:ea typeface="+mn-ea"/>
              <a:cs typeface="+mn-cs"/>
            </a:endParaRPr>
          </a:p>
          <a:p>
            <a:pPr defTabSz="457200"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8" name="TextBox 7"/>
          <p:cNvSpPr txBox="1"/>
          <p:nvPr/>
        </p:nvSpPr>
        <p:spPr>
          <a:xfrm>
            <a:off x="0" y="-1"/>
            <a:ext cx="9144000" cy="523220"/>
          </a:xfrm>
          <a:prstGeom prst="rect">
            <a:avLst/>
          </a:prstGeom>
          <a:solidFill>
            <a:srgbClr val="3366FF"/>
          </a:solidFill>
        </p:spPr>
        <p:txBody>
          <a:bodyPr wrap="square" rtlCol="0">
            <a:spAutoFit/>
          </a:bodyPr>
          <a:lstStyle/>
          <a:p>
            <a:pPr algn="ctr"/>
            <a:r>
              <a:rPr lang="en-US" sz="2800" dirty="0">
                <a:solidFill>
                  <a:schemeClr val="bg1"/>
                </a:solidFill>
              </a:rPr>
              <a:t>Results: Standard and Rank Regression</a:t>
            </a:r>
          </a:p>
        </p:txBody>
      </p:sp>
      <p:pic>
        <p:nvPicPr>
          <p:cNvPr id="3" name="Picture 2">
            <a:extLst>
              <a:ext uri="{FF2B5EF4-FFF2-40B4-BE49-F238E27FC236}">
                <a16:creationId xmlns:a16="http://schemas.microsoft.com/office/drawing/2014/main" id="{EA62B2C3-CB8B-F74F-BAB6-7934E308F547}"/>
              </a:ext>
            </a:extLst>
          </p:cNvPr>
          <p:cNvPicPr>
            <a:picLocks noChangeAspect="1"/>
          </p:cNvPicPr>
          <p:nvPr/>
        </p:nvPicPr>
        <p:blipFill>
          <a:blip r:embed="rId2"/>
          <a:stretch>
            <a:fillRect/>
          </a:stretch>
        </p:blipFill>
        <p:spPr>
          <a:xfrm>
            <a:off x="304800" y="838200"/>
            <a:ext cx="3556000" cy="2667000"/>
          </a:xfrm>
          <a:prstGeom prst="rect">
            <a:avLst/>
          </a:prstGeom>
        </p:spPr>
      </p:pic>
      <p:pic>
        <p:nvPicPr>
          <p:cNvPr id="6" name="Picture 5">
            <a:extLst>
              <a:ext uri="{FF2B5EF4-FFF2-40B4-BE49-F238E27FC236}">
                <a16:creationId xmlns:a16="http://schemas.microsoft.com/office/drawing/2014/main" id="{FF08CB6B-7955-DF47-A74F-8102FEC02E84}"/>
              </a:ext>
            </a:extLst>
          </p:cNvPr>
          <p:cNvPicPr>
            <a:picLocks noChangeAspect="1"/>
          </p:cNvPicPr>
          <p:nvPr/>
        </p:nvPicPr>
        <p:blipFill>
          <a:blip r:embed="rId3"/>
          <a:stretch>
            <a:fillRect/>
          </a:stretch>
        </p:blipFill>
        <p:spPr>
          <a:xfrm>
            <a:off x="3048000" y="3602090"/>
            <a:ext cx="3556000" cy="2667000"/>
          </a:xfrm>
          <a:prstGeom prst="rect">
            <a:avLst/>
          </a:prstGeom>
        </p:spPr>
      </p:pic>
      <p:pic>
        <p:nvPicPr>
          <p:cNvPr id="10" name="Picture 9">
            <a:extLst>
              <a:ext uri="{FF2B5EF4-FFF2-40B4-BE49-F238E27FC236}">
                <a16:creationId xmlns:a16="http://schemas.microsoft.com/office/drawing/2014/main" id="{4CCEAC71-EC98-804C-AC9C-B26C4EBFBDF0}"/>
              </a:ext>
            </a:extLst>
          </p:cNvPr>
          <p:cNvPicPr>
            <a:picLocks noChangeAspect="1"/>
          </p:cNvPicPr>
          <p:nvPr/>
        </p:nvPicPr>
        <p:blipFill>
          <a:blip r:embed="rId4"/>
          <a:stretch>
            <a:fillRect/>
          </a:stretch>
        </p:blipFill>
        <p:spPr>
          <a:xfrm>
            <a:off x="5486400" y="762000"/>
            <a:ext cx="3556000" cy="2667000"/>
          </a:xfrm>
          <a:prstGeom prst="rect">
            <a:avLst/>
          </a:prstGeom>
        </p:spPr>
      </p:pic>
      <p:sp>
        <p:nvSpPr>
          <p:cNvPr id="11" name="TextBox 10">
            <a:extLst>
              <a:ext uri="{FF2B5EF4-FFF2-40B4-BE49-F238E27FC236}">
                <a16:creationId xmlns:a16="http://schemas.microsoft.com/office/drawing/2014/main" id="{56F6C38A-4670-2D47-AD85-9FB4AAE52FE2}"/>
              </a:ext>
            </a:extLst>
          </p:cNvPr>
          <p:cNvSpPr txBox="1"/>
          <p:nvPr/>
        </p:nvSpPr>
        <p:spPr>
          <a:xfrm>
            <a:off x="635000" y="624146"/>
            <a:ext cx="2895600" cy="338554"/>
          </a:xfrm>
          <a:prstGeom prst="rect">
            <a:avLst/>
          </a:prstGeom>
          <a:noFill/>
        </p:spPr>
        <p:txBody>
          <a:bodyPr wrap="square" rtlCol="0">
            <a:spAutoFit/>
          </a:bodyPr>
          <a:lstStyle/>
          <a:p>
            <a:r>
              <a:rPr lang="en-US" sz="1600" dirty="0"/>
              <a:t>Error variance 16, every hour</a:t>
            </a:r>
          </a:p>
        </p:txBody>
      </p:sp>
      <p:sp>
        <p:nvSpPr>
          <p:cNvPr id="12" name="TextBox 11">
            <a:extLst>
              <a:ext uri="{FF2B5EF4-FFF2-40B4-BE49-F238E27FC236}">
                <a16:creationId xmlns:a16="http://schemas.microsoft.com/office/drawing/2014/main" id="{E00AAEF6-3671-5D45-91B4-6FD3F2B471D5}"/>
              </a:ext>
            </a:extLst>
          </p:cNvPr>
          <p:cNvSpPr txBox="1"/>
          <p:nvPr/>
        </p:nvSpPr>
        <p:spPr>
          <a:xfrm>
            <a:off x="5257800" y="549018"/>
            <a:ext cx="3886200" cy="338554"/>
          </a:xfrm>
          <a:prstGeom prst="rect">
            <a:avLst/>
          </a:prstGeom>
          <a:noFill/>
        </p:spPr>
        <p:txBody>
          <a:bodyPr wrap="square" rtlCol="0">
            <a:spAutoFit/>
          </a:bodyPr>
          <a:lstStyle/>
          <a:p>
            <a:r>
              <a:rPr lang="en-US" sz="1600" dirty="0"/>
              <a:t>Log, error variance 1024, every 12 hours</a:t>
            </a:r>
          </a:p>
        </p:txBody>
      </p:sp>
      <p:sp>
        <p:nvSpPr>
          <p:cNvPr id="13" name="TextBox 12">
            <a:extLst>
              <a:ext uri="{FF2B5EF4-FFF2-40B4-BE49-F238E27FC236}">
                <a16:creationId xmlns:a16="http://schemas.microsoft.com/office/drawing/2014/main" id="{AA6EE955-53DD-E249-8E38-5EF221E7C40A}"/>
              </a:ext>
            </a:extLst>
          </p:cNvPr>
          <p:cNvSpPr txBox="1"/>
          <p:nvPr/>
        </p:nvSpPr>
        <p:spPr>
          <a:xfrm>
            <a:off x="3336904" y="3420975"/>
            <a:ext cx="3114696" cy="338554"/>
          </a:xfrm>
          <a:prstGeom prst="rect">
            <a:avLst/>
          </a:prstGeom>
          <a:noFill/>
        </p:spPr>
        <p:txBody>
          <a:bodyPr wrap="square" rtlCol="0">
            <a:spAutoFit/>
          </a:bodyPr>
          <a:lstStyle/>
          <a:p>
            <a:r>
              <a:rPr lang="en-US" sz="1600" dirty="0"/>
              <a:t>Error variance 1, every 12 hours</a:t>
            </a:r>
          </a:p>
        </p:txBody>
      </p:sp>
    </p:spTree>
    <p:extLst>
      <p:ext uri="{BB962C8B-B14F-4D97-AF65-F5344CB8AC3E}">
        <p14:creationId xmlns:p14="http://schemas.microsoft.com/office/powerpoint/2010/main" val="959279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ISDA Munich, 8 March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Conclusions</a:t>
            </a:r>
          </a:p>
        </p:txBody>
      </p:sp>
      <p:sp>
        <p:nvSpPr>
          <p:cNvPr id="3" name="TextBox 2"/>
          <p:cNvSpPr txBox="1"/>
          <p:nvPr/>
        </p:nvSpPr>
        <p:spPr>
          <a:xfrm>
            <a:off x="457200" y="914400"/>
            <a:ext cx="8229600" cy="2308324"/>
          </a:xfrm>
          <a:prstGeom prst="rect">
            <a:avLst/>
          </a:prstGeom>
          <a:noFill/>
        </p:spPr>
        <p:txBody>
          <a:bodyPr wrap="square" rtlCol="0">
            <a:spAutoFit/>
          </a:bodyPr>
          <a:lstStyle/>
          <a:p>
            <a:r>
              <a:rPr lang="en-US" dirty="0"/>
              <a:t>Sequential ensemble filters can:</a:t>
            </a:r>
          </a:p>
          <a:p>
            <a:pPr lvl="1"/>
            <a:r>
              <a:rPr lang="en-US" dirty="0"/>
              <a:t>Apply non-Gaussian methods in observation space,</a:t>
            </a:r>
          </a:p>
          <a:p>
            <a:pPr lvl="1"/>
            <a:r>
              <a:rPr lang="en-US" dirty="0"/>
              <a:t>Nonlinear methods for bivariate regression.</a:t>
            </a:r>
          </a:p>
          <a:p>
            <a:pPr lvl="1"/>
            <a:r>
              <a:rPr lang="en-US" dirty="0"/>
              <a:t>Lots of things to explore in this context.</a:t>
            </a:r>
          </a:p>
          <a:p>
            <a:endParaRPr lang="en-US" dirty="0"/>
          </a:p>
          <a:p>
            <a:endParaRPr lang="en-US" dirty="0"/>
          </a:p>
        </p:txBody>
      </p:sp>
    </p:spTree>
    <p:extLst>
      <p:ext uri="{BB962C8B-B14F-4D97-AF65-F5344CB8AC3E}">
        <p14:creationId xmlns:p14="http://schemas.microsoft.com/office/powerpoint/2010/main" val="25511107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ISDA Munich, 8 March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Conclusions</a:t>
            </a:r>
          </a:p>
        </p:txBody>
      </p:sp>
      <p:sp>
        <p:nvSpPr>
          <p:cNvPr id="3" name="TextBox 2"/>
          <p:cNvSpPr txBox="1"/>
          <p:nvPr/>
        </p:nvSpPr>
        <p:spPr>
          <a:xfrm>
            <a:off x="457200" y="914400"/>
            <a:ext cx="8229600" cy="4154984"/>
          </a:xfrm>
          <a:prstGeom prst="rect">
            <a:avLst/>
          </a:prstGeom>
          <a:noFill/>
        </p:spPr>
        <p:txBody>
          <a:bodyPr wrap="square" rtlCol="0">
            <a:spAutoFit/>
          </a:bodyPr>
          <a:lstStyle/>
          <a:p>
            <a:r>
              <a:rPr lang="en-US" dirty="0">
                <a:solidFill>
                  <a:srgbClr val="FF0000"/>
                </a:solidFill>
              </a:rPr>
              <a:t>Local regression with incremental update </a:t>
            </a:r>
            <a:r>
              <a:rPr lang="en-US" dirty="0"/>
              <a:t>can be effective for locally smooth, continuous relations. </a:t>
            </a:r>
          </a:p>
          <a:p>
            <a:endParaRPr lang="en-US" dirty="0"/>
          </a:p>
          <a:p>
            <a:endParaRPr lang="en-US" dirty="0"/>
          </a:p>
          <a:p>
            <a:r>
              <a:rPr lang="en-US" dirty="0"/>
              <a:t>Can be expensive for ’noisy’ bivariate priors:</a:t>
            </a:r>
          </a:p>
          <a:p>
            <a:pPr lvl="1"/>
            <a:r>
              <a:rPr lang="en-US" dirty="0"/>
              <a:t>Requires large subsets (hence large ensembles),</a:t>
            </a:r>
          </a:p>
          <a:p>
            <a:pPr lvl="1"/>
            <a:r>
              <a:rPr lang="en-US" dirty="0"/>
              <a:t>Subsets can be found efficiently,</a:t>
            </a:r>
          </a:p>
          <a:p>
            <a:pPr lvl="1"/>
            <a:r>
              <a:rPr lang="en-US" dirty="0"/>
              <a:t>Incremental update is a multiplicative cost.</a:t>
            </a:r>
          </a:p>
          <a:p>
            <a:pPr lvl="1"/>
            <a:endParaRPr lang="en-US" dirty="0"/>
          </a:p>
          <a:p>
            <a:pPr marL="0" lvl="1"/>
            <a:r>
              <a:rPr lang="en-US" dirty="0"/>
              <a:t>Can provide lower bounds for accuracy in some cases.</a:t>
            </a:r>
          </a:p>
          <a:p>
            <a:endParaRPr lang="en-US" dirty="0"/>
          </a:p>
        </p:txBody>
      </p:sp>
    </p:spTree>
    <p:extLst>
      <p:ext uri="{BB962C8B-B14F-4D97-AF65-F5344CB8AC3E}">
        <p14:creationId xmlns:p14="http://schemas.microsoft.com/office/powerpoint/2010/main" val="20364688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r>
              <a:rPr lang="sk-SK"/>
              <a:t>ISDA Munich, 8 March 2018</a:t>
            </a:r>
            <a:endParaRPr lang="en-US" dirty="0"/>
          </a:p>
        </p:txBody>
      </p:sp>
      <p:sp>
        <p:nvSpPr>
          <p:cNvPr id="8" name="TextBox 7"/>
          <p:cNvSpPr txBox="1"/>
          <p:nvPr/>
        </p:nvSpPr>
        <p:spPr>
          <a:xfrm>
            <a:off x="0" y="0"/>
            <a:ext cx="9144000" cy="523220"/>
          </a:xfrm>
          <a:prstGeom prst="rect">
            <a:avLst/>
          </a:prstGeom>
          <a:solidFill>
            <a:srgbClr val="3366FF"/>
          </a:solidFill>
        </p:spPr>
        <p:txBody>
          <a:bodyPr wrap="square" rtlCol="0">
            <a:spAutoFit/>
          </a:bodyPr>
          <a:lstStyle/>
          <a:p>
            <a:pPr algn="ctr"/>
            <a:r>
              <a:rPr lang="en-US" sz="2800" dirty="0">
                <a:solidFill>
                  <a:schemeClr val="bg1"/>
                </a:solidFill>
              </a:rPr>
              <a:t>Conclusions</a:t>
            </a:r>
          </a:p>
        </p:txBody>
      </p:sp>
      <p:sp>
        <p:nvSpPr>
          <p:cNvPr id="3" name="TextBox 2"/>
          <p:cNvSpPr txBox="1"/>
          <p:nvPr/>
        </p:nvSpPr>
        <p:spPr>
          <a:xfrm>
            <a:off x="457200" y="914400"/>
            <a:ext cx="8229600" cy="4154984"/>
          </a:xfrm>
          <a:prstGeom prst="rect">
            <a:avLst/>
          </a:prstGeom>
          <a:noFill/>
        </p:spPr>
        <p:txBody>
          <a:bodyPr wrap="square" rtlCol="0">
            <a:spAutoFit/>
          </a:bodyPr>
          <a:lstStyle/>
          <a:p>
            <a:r>
              <a:rPr lang="en-US" dirty="0">
                <a:solidFill>
                  <a:srgbClr val="FF0000"/>
                </a:solidFill>
              </a:rPr>
              <a:t>Rank regression </a:t>
            </a:r>
            <a:r>
              <a:rPr lang="en-US" dirty="0"/>
              <a:t>effective for monotonic bivariate relations.</a:t>
            </a:r>
          </a:p>
          <a:p>
            <a:endParaRPr lang="en-US" dirty="0"/>
          </a:p>
          <a:p>
            <a:r>
              <a:rPr lang="en-US" dirty="0"/>
              <a:t>May be effective for:</a:t>
            </a:r>
          </a:p>
          <a:p>
            <a:pPr lvl="1"/>
            <a:r>
              <a:rPr lang="en-US" dirty="0"/>
              <a:t>Nonlinear forward operators,</a:t>
            </a:r>
          </a:p>
          <a:p>
            <a:pPr lvl="1"/>
            <a:r>
              <a:rPr lang="en-US" dirty="0"/>
              <a:t>Transformed state variables (log, </a:t>
            </a:r>
            <a:r>
              <a:rPr lang="en-US" dirty="0" err="1"/>
              <a:t>anamorphosis</a:t>
            </a:r>
            <a:r>
              <a:rPr lang="en-US" dirty="0"/>
              <a:t>, </a:t>
            </a:r>
            <a:r>
              <a:rPr lang="mr-IN" dirty="0"/>
              <a:t>…</a:t>
            </a:r>
            <a:r>
              <a:rPr lang="en-US" dirty="0"/>
              <a:t>).</a:t>
            </a:r>
          </a:p>
          <a:p>
            <a:endParaRPr lang="en-US" dirty="0"/>
          </a:p>
          <a:p>
            <a:r>
              <a:rPr lang="en-US" dirty="0"/>
              <a:t>Surprisingly effective for some more standard cases.</a:t>
            </a:r>
          </a:p>
          <a:p>
            <a:endParaRPr lang="en-US" dirty="0"/>
          </a:p>
          <a:p>
            <a:r>
              <a:rPr lang="en-US" dirty="0"/>
              <a:t>Moderate increase in cost.</a:t>
            </a:r>
          </a:p>
          <a:p>
            <a:endParaRPr lang="en-US" dirty="0"/>
          </a:p>
          <a:p>
            <a:r>
              <a:rPr lang="en-US" dirty="0"/>
              <a:t>Should be studied further.</a:t>
            </a:r>
          </a:p>
        </p:txBody>
      </p:sp>
    </p:spTree>
    <p:extLst>
      <p:ext uri="{BB962C8B-B14F-4D97-AF65-F5344CB8AC3E}">
        <p14:creationId xmlns:p14="http://schemas.microsoft.com/office/powerpoint/2010/main" val="11837288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defTabSz="457200" eaLnBrk="1" fontAlgn="auto" hangingPunct="1">
              <a:spcBef>
                <a:spcPts val="0"/>
              </a:spcBef>
              <a:spcAft>
                <a:spcPts val="0"/>
              </a:spcAft>
            </a:pPr>
            <a:r>
              <a:rPr lang="sk-SK">
                <a:latin typeface="Calibri"/>
                <a:ea typeface="+mn-ea"/>
                <a:cs typeface="+mn-cs"/>
              </a:rPr>
              <a:t>ISDA Munich, 8 March 2018</a:t>
            </a:r>
            <a:endParaRPr lang="en-US" dirty="0">
              <a:latin typeface="Calibri"/>
              <a:ea typeface="+mn-ea"/>
              <a:cs typeface="+mn-cs"/>
            </a:endParaRPr>
          </a:p>
        </p:txBody>
      </p:sp>
      <p:sp>
        <p:nvSpPr>
          <p:cNvPr id="4" name="TextBox 3"/>
          <p:cNvSpPr txBox="1"/>
          <p:nvPr/>
        </p:nvSpPr>
        <p:spPr>
          <a:xfrm>
            <a:off x="0" y="4800600"/>
            <a:ext cx="9144000" cy="1384995"/>
          </a:xfrm>
          <a:prstGeom prst="rect">
            <a:avLst/>
          </a:prstGeom>
          <a:noFill/>
        </p:spPr>
        <p:txBody>
          <a:bodyPr wrap="square" rtlCol="0">
            <a:spAutoFit/>
          </a:bodyPr>
          <a:lstStyle/>
          <a:p>
            <a:pPr algn="ctr"/>
            <a:r>
              <a:rPr lang="en-US" sz="2000" dirty="0"/>
              <a:t>Anderson, J., Hoar, T., Raeder, K., Liu, H., Collins, N., Torn, R., Arellano, A., 2009: </a:t>
            </a:r>
            <a:r>
              <a:rPr lang="en-US" sz="2000" i="1" dirty="0"/>
              <a:t>The Data Assimilation Research </a:t>
            </a:r>
            <a:r>
              <a:rPr lang="en-US" sz="2000" i="1" dirty="0" err="1"/>
              <a:t>Testbed</a:t>
            </a:r>
            <a:r>
              <a:rPr lang="en-US" sz="2000" i="1" dirty="0"/>
              <a:t>: A community facility.</a:t>
            </a:r>
          </a:p>
          <a:p>
            <a:pPr algn="ctr"/>
            <a:r>
              <a:rPr lang="en-US" sz="2000" dirty="0"/>
              <a:t>BAMS, </a:t>
            </a:r>
            <a:r>
              <a:rPr lang="en-US" sz="2000" b="1" dirty="0"/>
              <a:t>90</a:t>
            </a:r>
            <a:r>
              <a:rPr lang="en-US" sz="2000" dirty="0"/>
              <a:t>, 1283—1296, </a:t>
            </a:r>
            <a:r>
              <a:rPr lang="en-US" sz="2000" dirty="0" err="1"/>
              <a:t>doi</a:t>
            </a:r>
            <a:r>
              <a:rPr lang="en-US" sz="2000" dirty="0"/>
              <a:t>: 10.1175/2009BAMS2618.1 </a:t>
            </a:r>
          </a:p>
          <a:p>
            <a:endParaRPr lang="en-US" dirty="0"/>
          </a:p>
        </p:txBody>
      </p:sp>
      <p:sp>
        <p:nvSpPr>
          <p:cNvPr id="5" name="Rectangle 3"/>
          <p:cNvSpPr txBox="1">
            <a:spLocks noChangeArrowheads="1"/>
          </p:cNvSpPr>
          <p:nvPr/>
        </p:nvSpPr>
        <p:spPr bwMode="auto">
          <a:xfrm>
            <a:off x="266700" y="3886200"/>
            <a:ext cx="8610600" cy="685800"/>
          </a:xfrm>
          <a:prstGeom prst="rect">
            <a:avLst/>
          </a:prstGeom>
          <a:noFill/>
          <a:ln w="9525">
            <a:noFill/>
            <a:miter lim="800000"/>
            <a:headEnd/>
            <a:tailEnd/>
          </a:ln>
        </p:spPr>
        <p:txBody>
          <a:bodyPr>
            <a:prstTxWarp prst="textNoShape">
              <a:avLst/>
            </a:prstTxWarp>
          </a:bodyPr>
          <a:lstStyle/>
          <a:p>
            <a:pPr algn="ctr" eaLnBrk="1" hangingPunct="1">
              <a:spcBef>
                <a:spcPct val="20000"/>
              </a:spcBef>
            </a:pPr>
            <a:r>
              <a:rPr lang="en-US" sz="3200" dirty="0" err="1"/>
              <a:t>www.image.ucar.edu</a:t>
            </a:r>
            <a:r>
              <a:rPr lang="en-US" sz="3200" dirty="0"/>
              <a:t>/</a:t>
            </a:r>
            <a:r>
              <a:rPr lang="en-US" sz="3200" dirty="0" err="1"/>
              <a:t>DAReS</a:t>
            </a:r>
            <a:r>
              <a:rPr lang="en-US" sz="3200" dirty="0"/>
              <a:t>/DART</a:t>
            </a:r>
          </a:p>
        </p:txBody>
      </p:sp>
      <p:pic>
        <p:nvPicPr>
          <p:cNvPr id="6" name="Picture 4" descr="Dartboard7"/>
          <p:cNvPicPr>
            <a:picLocks noChangeAspect="1" noChangeArrowheads="1"/>
          </p:cNvPicPr>
          <p:nvPr/>
        </p:nvPicPr>
        <p:blipFill>
          <a:blip r:embed="rId3"/>
          <a:srcRect/>
          <a:stretch>
            <a:fillRect/>
          </a:stretch>
        </p:blipFill>
        <p:spPr bwMode="auto">
          <a:xfrm>
            <a:off x="1377950" y="1600200"/>
            <a:ext cx="6388100" cy="1889125"/>
          </a:xfrm>
          <a:prstGeom prst="rect">
            <a:avLst/>
          </a:prstGeom>
          <a:noFill/>
          <a:ln w="9525">
            <a:noFill/>
            <a:miter lim="800000"/>
            <a:headEnd/>
            <a:tailEnd/>
          </a:ln>
        </p:spPr>
      </p:pic>
      <p:sp>
        <p:nvSpPr>
          <p:cNvPr id="8" name="Title 7"/>
          <p:cNvSpPr>
            <a:spLocks noGrp="1"/>
          </p:cNvSpPr>
          <p:nvPr>
            <p:ph type="title" idx="4294967295"/>
          </p:nvPr>
        </p:nvSpPr>
        <p:spPr>
          <a:xfrm>
            <a:off x="685800" y="381000"/>
            <a:ext cx="7772400" cy="838200"/>
          </a:xfrm>
        </p:spPr>
        <p:txBody>
          <a:bodyPr/>
          <a:lstStyle/>
          <a:p>
            <a:pPr rtl="0" eaLnBrk="0" fontAlgn="base" hangingPunct="0"/>
            <a:r>
              <a:rPr lang="en-US" sz="3200" kern="1200" dirty="0">
                <a:solidFill>
                  <a:srgbClr val="000000"/>
                </a:solidFill>
                <a:effectLst/>
                <a:latin typeface="Arial"/>
                <a:ea typeface="ＭＳ Ｐゴシック"/>
                <a:cs typeface="ＭＳ Ｐゴシック"/>
              </a:rPr>
              <a:t>All results here with DARTLAB tools </a:t>
            </a:r>
            <a:br>
              <a:rPr lang="en-US" sz="3200" kern="1200" dirty="0">
                <a:solidFill>
                  <a:srgbClr val="000000"/>
                </a:solidFill>
                <a:effectLst/>
                <a:latin typeface="Arial"/>
                <a:ea typeface="ＭＳ Ｐゴシック"/>
                <a:cs typeface="ＭＳ Ｐゴシック"/>
              </a:rPr>
            </a:br>
            <a:r>
              <a:rPr lang="en-US" sz="3200" kern="1200" dirty="0">
                <a:solidFill>
                  <a:srgbClr val="000000"/>
                </a:solidFill>
                <a:effectLst/>
                <a:latin typeface="Arial"/>
                <a:ea typeface="ＭＳ Ｐゴシック"/>
                <a:cs typeface="ＭＳ Ｐゴシック"/>
              </a:rPr>
              <a:t>freely available in DART.</a:t>
            </a:r>
            <a:endParaRPr lang="en-US" dirty="0">
              <a:effectLst/>
            </a:endParaRPr>
          </a:p>
        </p:txBody>
      </p:sp>
    </p:spTree>
    <p:extLst>
      <p:ext uri="{BB962C8B-B14F-4D97-AF65-F5344CB8AC3E}">
        <p14:creationId xmlns:p14="http://schemas.microsoft.com/office/powerpoint/2010/main" val="2990761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pic>
        <p:nvPicPr>
          <p:cNvPr id="3" name="Picture 4" descr="DataAssimilationDiagram_fram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6"/>
          <p:cNvSpPr txBox="1">
            <a:spLocks noChangeArrowheads="1"/>
          </p:cNvSpPr>
          <p:nvPr/>
        </p:nvSpPr>
        <p:spPr bwMode="auto">
          <a:xfrm>
            <a:off x="457200" y="1143000"/>
            <a:ext cx="8341175"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4"/>
            </a:pPr>
            <a:r>
              <a:rPr lang="en-US" dirty="0">
                <a:solidFill>
                  <a:prstClr val="black"/>
                </a:solidFill>
                <a:latin typeface="Calibri"/>
                <a:ea typeface="+mn-ea"/>
                <a:cs typeface="+mn-cs"/>
              </a:rPr>
              <a:t>Find the </a:t>
            </a:r>
            <a:r>
              <a:rPr lang="en-US" dirty="0">
                <a:solidFill>
                  <a:srgbClr val="0000FF"/>
                </a:solidFill>
                <a:latin typeface="Calibri"/>
                <a:ea typeface="+mn-ea"/>
                <a:cs typeface="+mn-cs"/>
              </a:rPr>
              <a:t>increments</a:t>
            </a:r>
            <a:r>
              <a:rPr lang="en-US" dirty="0">
                <a:solidFill>
                  <a:prstClr val="black"/>
                </a:solidFill>
                <a:latin typeface="Calibri"/>
                <a:ea typeface="+mn-ea"/>
                <a:cs typeface="+mn-cs"/>
              </a:rPr>
              <a:t> for the prior observation ensemble                  (this is a scalar problem for uncorrelated observation errors).</a:t>
            </a:r>
            <a:endParaRPr lang="en-US" dirty="0">
              <a:solidFill>
                <a:prstClr val="black"/>
              </a:solidFill>
              <a:latin typeface="Times New Roman" charset="0"/>
              <a:ea typeface="+mn-ea"/>
              <a:cs typeface="+mn-cs"/>
            </a:endParaRPr>
          </a:p>
        </p:txBody>
      </p:sp>
      <p:sp>
        <p:nvSpPr>
          <p:cNvPr id="5" name="Text Box 7"/>
          <p:cNvSpPr txBox="1">
            <a:spLocks noChangeArrowheads="1"/>
          </p:cNvSpPr>
          <p:nvPr/>
        </p:nvSpPr>
        <p:spPr bwMode="auto">
          <a:xfrm>
            <a:off x="4419600" y="4255532"/>
            <a:ext cx="44958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defTabSz="457200" eaLnBrk="1" fontAlgn="auto" hangingPunct="1">
              <a:spcBef>
                <a:spcPts val="0"/>
              </a:spcBef>
              <a:spcAft>
                <a:spcPts val="0"/>
              </a:spcAft>
            </a:pPr>
            <a:r>
              <a:rPr lang="en-US" dirty="0">
                <a:solidFill>
                  <a:srgbClr val="FF0000"/>
                </a:solidFill>
                <a:latin typeface="Calibri"/>
                <a:ea typeface="+mn-ea"/>
                <a:cs typeface="+mn-cs"/>
              </a:rPr>
              <a:t>Students, faculty: Lots of cool problems still to be explored for non-Gaussian likelihoods. Contact me if interested.</a:t>
            </a:r>
            <a:endParaRPr lang="en-US" dirty="0">
              <a:solidFill>
                <a:srgbClr val="FF0000"/>
              </a:solidFill>
              <a:latin typeface="Times New Roman" charset="0"/>
              <a:ea typeface="+mn-ea"/>
              <a:cs typeface="+mn-cs"/>
            </a:endParaRPr>
          </a:p>
        </p:txBody>
      </p:sp>
    </p:spTree>
    <p:extLst>
      <p:ext uri="{BB962C8B-B14F-4D97-AF65-F5344CB8AC3E}">
        <p14:creationId xmlns:p14="http://schemas.microsoft.com/office/powerpoint/2010/main" val="708645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pic>
        <p:nvPicPr>
          <p:cNvPr id="3" name="Picture 2" descr="DataAssimilationDiagram_fram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5"/>
          <p:cNvSpPr txBox="1">
            <a:spLocks noChangeArrowheads="1"/>
          </p:cNvSpPr>
          <p:nvPr/>
        </p:nvSpPr>
        <p:spPr bwMode="auto">
          <a:xfrm>
            <a:off x="457200" y="1143000"/>
            <a:ext cx="865028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5"/>
            </a:pPr>
            <a:r>
              <a:rPr lang="en-US" dirty="0">
                <a:solidFill>
                  <a:prstClr val="black"/>
                </a:solidFill>
                <a:latin typeface="Calibri"/>
                <a:ea typeface="+mn-ea"/>
                <a:cs typeface="+mn-cs"/>
              </a:rPr>
              <a:t>Use ensemble samples of </a:t>
            </a:r>
            <a:r>
              <a:rPr lang="en-US" i="1" dirty="0">
                <a:solidFill>
                  <a:prstClr val="black"/>
                </a:solidFill>
                <a:latin typeface="Times"/>
                <a:ea typeface="+mn-ea"/>
                <a:cs typeface="Times"/>
              </a:rPr>
              <a:t>y</a:t>
            </a:r>
            <a:r>
              <a:rPr lang="en-US" dirty="0">
                <a:solidFill>
                  <a:prstClr val="black"/>
                </a:solidFill>
                <a:latin typeface="Calibri"/>
                <a:ea typeface="+mn-ea"/>
                <a:cs typeface="+mn-cs"/>
              </a:rPr>
              <a:t> and each state variable to </a:t>
            </a:r>
            <a:r>
              <a:rPr lang="en-US" dirty="0">
                <a:solidFill>
                  <a:srgbClr val="FF0000"/>
                </a:solidFill>
                <a:latin typeface="Calibri"/>
                <a:ea typeface="+mn-ea"/>
                <a:cs typeface="+mn-cs"/>
              </a:rPr>
              <a:t>linearly regress</a:t>
            </a:r>
            <a:r>
              <a:rPr lang="en-US" dirty="0">
                <a:solidFill>
                  <a:prstClr val="black"/>
                </a:solidFill>
                <a:latin typeface="Calibri"/>
                <a:ea typeface="+mn-ea"/>
                <a:cs typeface="+mn-cs"/>
              </a:rPr>
              <a:t> observation increments onto state variable increments.</a:t>
            </a:r>
            <a:endParaRPr lang="en-US" dirty="0">
              <a:solidFill>
                <a:prstClr val="black"/>
              </a:solidFill>
              <a:latin typeface="Times New Roman" charset="0"/>
              <a:ea typeface="+mn-ea"/>
              <a:cs typeface="+mn-cs"/>
            </a:endParaRPr>
          </a:p>
        </p:txBody>
      </p:sp>
      <p:sp>
        <p:nvSpPr>
          <p:cNvPr id="5" name="Text Box 6"/>
          <p:cNvSpPr txBox="1">
            <a:spLocks noChangeArrowheads="1"/>
          </p:cNvSpPr>
          <p:nvPr/>
        </p:nvSpPr>
        <p:spPr bwMode="auto">
          <a:xfrm>
            <a:off x="5375251" y="5114925"/>
            <a:ext cx="3768725" cy="1431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anchor="ctr">
            <a:spAutoFit/>
          </a:bodyPr>
          <a:lstStyle/>
          <a:p>
            <a:pPr defTabSz="457200" eaLnBrk="1" fontAlgn="auto" hangingPunct="1">
              <a:spcBef>
                <a:spcPts val="0"/>
              </a:spcBef>
              <a:spcAft>
                <a:spcPts val="0"/>
              </a:spcAft>
            </a:pPr>
            <a:r>
              <a:rPr lang="en-US" sz="2200" dirty="0">
                <a:solidFill>
                  <a:prstClr val="black"/>
                </a:solidFill>
                <a:latin typeface="Calibri"/>
                <a:ea typeface="+mn-ea"/>
                <a:cs typeface="+mn-cs"/>
              </a:rPr>
              <a:t>Theory: impact of observation increments on each state variable can be handled independently!</a:t>
            </a:r>
            <a:endParaRPr lang="en-US" dirty="0">
              <a:solidFill>
                <a:prstClr val="black"/>
              </a:solidFill>
              <a:latin typeface="Times New Roman" charset="0"/>
              <a:ea typeface="+mn-ea"/>
              <a:cs typeface="+mn-cs"/>
            </a:endParaRPr>
          </a:p>
        </p:txBody>
      </p:sp>
    </p:spTree>
    <p:extLst>
      <p:ext uri="{BB962C8B-B14F-4D97-AF65-F5344CB8AC3E}">
        <p14:creationId xmlns:p14="http://schemas.microsoft.com/office/powerpoint/2010/main" val="3227014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ataAssimilationDiagram_frame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sp>
        <p:nvSpPr>
          <p:cNvPr id="4" name="Text Box 5"/>
          <p:cNvSpPr txBox="1">
            <a:spLocks noChangeArrowheads="1"/>
          </p:cNvSpPr>
          <p:nvPr/>
        </p:nvSpPr>
        <p:spPr bwMode="auto">
          <a:xfrm>
            <a:off x="457200" y="1143000"/>
            <a:ext cx="8650287"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5"/>
            </a:pPr>
            <a:r>
              <a:rPr lang="en-US" dirty="0">
                <a:solidFill>
                  <a:prstClr val="black"/>
                </a:solidFill>
                <a:latin typeface="Calibri"/>
                <a:ea typeface="+mn-ea"/>
                <a:cs typeface="+mn-cs"/>
              </a:rPr>
              <a:t>Use ensemble samples of </a:t>
            </a:r>
            <a:r>
              <a:rPr lang="en-US" i="1" dirty="0">
                <a:solidFill>
                  <a:prstClr val="black"/>
                </a:solidFill>
                <a:latin typeface="Times"/>
                <a:ea typeface="+mn-ea"/>
                <a:cs typeface="Times"/>
              </a:rPr>
              <a:t>y</a:t>
            </a:r>
            <a:r>
              <a:rPr lang="en-US" dirty="0">
                <a:solidFill>
                  <a:prstClr val="black"/>
                </a:solidFill>
                <a:latin typeface="Calibri"/>
                <a:ea typeface="+mn-ea"/>
                <a:cs typeface="+mn-cs"/>
              </a:rPr>
              <a:t> and each state variable to linearly regress observation increments onto state variable increments.</a:t>
            </a:r>
            <a:endParaRPr lang="en-US" dirty="0">
              <a:solidFill>
                <a:prstClr val="black"/>
              </a:solidFill>
              <a:latin typeface="Times New Roman" charset="0"/>
              <a:ea typeface="+mn-ea"/>
              <a:cs typeface="+mn-cs"/>
            </a:endParaRPr>
          </a:p>
        </p:txBody>
      </p:sp>
      <p:sp>
        <p:nvSpPr>
          <p:cNvPr id="5" name="Text Box 6"/>
          <p:cNvSpPr txBox="1">
            <a:spLocks noChangeArrowheads="1"/>
          </p:cNvSpPr>
          <p:nvPr/>
        </p:nvSpPr>
        <p:spPr bwMode="auto">
          <a:xfrm>
            <a:off x="5181601" y="5446167"/>
            <a:ext cx="3962376" cy="769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defTabSz="457200" eaLnBrk="1" fontAlgn="auto" hangingPunct="1">
              <a:spcBef>
                <a:spcPts val="0"/>
              </a:spcBef>
              <a:spcAft>
                <a:spcPts val="0"/>
              </a:spcAft>
            </a:pPr>
            <a:r>
              <a:rPr lang="en-US" sz="2200" dirty="0">
                <a:solidFill>
                  <a:srgbClr val="FF0000"/>
                </a:solidFill>
                <a:latin typeface="Calibri"/>
                <a:ea typeface="+mn-ea"/>
                <a:cs typeface="+mn-cs"/>
              </a:rPr>
              <a:t>Can solve this bivariate problem in other ways. Topic of this talk.</a:t>
            </a:r>
            <a:endParaRPr lang="en-US" dirty="0">
              <a:solidFill>
                <a:srgbClr val="FF0000"/>
              </a:solidFill>
              <a:latin typeface="Times New Roman" charset="0"/>
              <a:ea typeface="+mn-ea"/>
              <a:cs typeface="+mn-cs"/>
            </a:endParaRPr>
          </a:p>
        </p:txBody>
      </p:sp>
    </p:spTree>
    <p:extLst>
      <p:ext uri="{BB962C8B-B14F-4D97-AF65-F5344CB8AC3E}">
        <p14:creationId xmlns:p14="http://schemas.microsoft.com/office/powerpoint/2010/main" val="3115999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effectLst/>
              </a:rPr>
              <a:t>Schematic of a Sequential Ensemble Filter</a:t>
            </a:r>
            <a:endParaRPr lang="en-US" sz="2400" dirty="0"/>
          </a:p>
        </p:txBody>
      </p:sp>
      <p:pic>
        <p:nvPicPr>
          <p:cNvPr id="3" name="Picture 5" descr="DataAssimilationDiagram_frame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 y="2055813"/>
            <a:ext cx="8280400" cy="4622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 Box 7"/>
          <p:cNvSpPr txBox="1">
            <a:spLocks noChangeArrowheads="1"/>
          </p:cNvSpPr>
          <p:nvPr/>
        </p:nvSpPr>
        <p:spPr bwMode="auto">
          <a:xfrm>
            <a:off x="457200" y="1143000"/>
            <a:ext cx="8686800" cy="12003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34925">
                <a:solidFill>
                  <a:schemeClr val="tx1"/>
                </a:solidFill>
                <a:miter lim="800000"/>
                <a:headEnd/>
                <a:tailEn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p:spPr>
        <p:txBody>
          <a:bodyPr wrap="square" anchor="ctr">
            <a:spAutoFit/>
          </a:bodyPr>
          <a:lstStyle/>
          <a:p>
            <a:pPr marL="457200" indent="-457200" defTabSz="457200" eaLnBrk="1" fontAlgn="auto" hangingPunct="1">
              <a:spcBef>
                <a:spcPts val="0"/>
              </a:spcBef>
              <a:spcAft>
                <a:spcPts val="0"/>
              </a:spcAft>
              <a:buFont typeface="+mj-lt"/>
              <a:buAutoNum type="arabicPeriod" startAt="6"/>
            </a:pPr>
            <a:r>
              <a:rPr lang="en-US" dirty="0">
                <a:solidFill>
                  <a:prstClr val="black"/>
                </a:solidFill>
                <a:latin typeface="Calibri"/>
                <a:ea typeface="+mn-ea"/>
                <a:cs typeface="+mn-cs"/>
              </a:rPr>
              <a:t>When all ensemble members for each state variable are updated, there is a new analysis. Integrate to time of next observation …</a:t>
            </a:r>
            <a:endParaRPr lang="en-US" dirty="0">
              <a:solidFill>
                <a:prstClr val="black"/>
              </a:solidFill>
              <a:latin typeface="Times New Roman" charset="0"/>
              <a:ea typeface="+mn-ea"/>
              <a:cs typeface="+mn-cs"/>
            </a:endParaRPr>
          </a:p>
        </p:txBody>
      </p:sp>
    </p:spTree>
    <p:extLst>
      <p:ext uri="{BB962C8B-B14F-4D97-AF65-F5344CB8AC3E}">
        <p14:creationId xmlns:p14="http://schemas.microsoft.com/office/powerpoint/2010/main" val="2917303516"/>
      </p:ext>
    </p:extLst>
  </p:cSld>
  <p:clrMapOvr>
    <a:masterClrMapping/>
  </p:clrMapOvr>
</p:sld>
</file>

<file path=ppt/theme/theme1.xml><?xml version="1.0" encoding="utf-8"?>
<a:theme xmlns:a="http://schemas.openxmlformats.org/drawingml/2006/main" name="jla_ams">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DART_Tutor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jla_ams_mars.thmx</Template>
  <TotalTime>24733</TotalTime>
  <Words>2462</Words>
  <Application>Microsoft Macintosh PowerPoint</Application>
  <PresentationFormat>On-screen Show (4:3)</PresentationFormat>
  <Paragraphs>427</Paragraphs>
  <Slides>55</Slides>
  <Notes>41</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55</vt:i4>
      </vt:variant>
    </vt:vector>
  </HeadingPairs>
  <TitlesOfParts>
    <vt:vector size="66" baseType="lpstr">
      <vt:lpstr>ＭＳ Ｐゴシック</vt:lpstr>
      <vt:lpstr>ヒラギノ角ゴ Pro W3</vt:lpstr>
      <vt:lpstr>Arial</vt:lpstr>
      <vt:lpstr>Calibri</vt:lpstr>
      <vt:lpstr>Symbol</vt:lpstr>
      <vt:lpstr>Times</vt:lpstr>
      <vt:lpstr>Times New Roman</vt:lpstr>
      <vt:lpstr>jla_ams</vt:lpstr>
      <vt:lpstr>Office Theme</vt:lpstr>
      <vt:lpstr>2_Office Theme</vt:lpstr>
      <vt:lpstr>DART_Tutorial</vt:lpstr>
      <vt:lpstr>Exploiting Nonlinear Relations between Observations and State Variables in Ensemble Filters</vt:lpstr>
      <vt:lpstr>Schematic of a Sequential Ensemble Filter</vt:lpstr>
      <vt:lpstr>Schematic of a Sequential Ensemble Filter</vt:lpstr>
      <vt:lpstr>Schematic of a Sequential Ensemble Filter</vt:lpstr>
      <vt:lpstr>Schematic of a Sequential Ensemble Filter</vt:lpstr>
      <vt:lpstr>Schematic of a Sequential Ensemble Filter</vt:lpstr>
      <vt:lpstr>Schematic of a Sequential Ensemble Filter</vt:lpstr>
      <vt:lpstr>Schematic of a Sequential Ensemble Filter</vt:lpstr>
      <vt:lpstr>Schematic of a Sequential Ensemble Filter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 results here with DARTLAB tools  freely available in DART.</vt:lpstr>
    </vt:vector>
  </TitlesOfParts>
  <Manager/>
  <Company>ncar</Company>
  <LinksUpToDate>false</LinksUpToDate>
  <SharedDoc>false</SharedDoc>
  <HyperlinkBase/>
  <HyperlinksChanged>false</HyperlinksChanged>
  <AppVersion>16.0009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Assimilation Research Testbed Tutorial</dc:title>
  <dc:subject/>
  <dc:creator>ncar</dc:creator>
  <cp:keywords/>
  <dc:description/>
  <cp:lastModifiedBy>Microsoft Office User</cp:lastModifiedBy>
  <cp:revision>383</cp:revision>
  <cp:lastPrinted>2011-01-20T20:34:55Z</cp:lastPrinted>
  <dcterms:created xsi:type="dcterms:W3CDTF">2011-05-23T16:45:05Z</dcterms:created>
  <dcterms:modified xsi:type="dcterms:W3CDTF">2018-02-28T17:15:16Z</dcterms:modified>
  <cp:category/>
</cp:coreProperties>
</file>